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9" r:id="rId4"/>
    <p:sldId id="258" r:id="rId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0066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91367" autoAdjust="0"/>
  </p:normalViewPr>
  <p:slideViewPr>
    <p:cSldViewPr>
      <p:cViewPr varScale="1">
        <p:scale>
          <a:sx n="103" d="100"/>
          <a:sy n="103" d="100"/>
        </p:scale>
        <p:origin x="-12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E23F6-44D0-4790-8226-AD567EEFD6B7}" type="datetimeFigureOut">
              <a:rPr lang="cs-CZ" smtClean="0"/>
              <a:pPr/>
              <a:t>25.6.2012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A8A20-8CCC-43F5-850B-3989E2AE05F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0454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9339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http://upload.wikimedia.org/wikipedia/commons/d/d1/Galvanick%C3%BD_%C4%8Dl%C3%A1nek.svg</a:t>
            </a:r>
          </a:p>
          <a:p>
            <a:r>
              <a:rPr lang="cs-CZ" dirty="0" smtClean="0"/>
              <a:t>http://upload.wikimedia.org/wikipedia/commons/3/3b/Batteries.jpg</a:t>
            </a:r>
          </a:p>
          <a:p>
            <a:r>
              <a:rPr lang="cs-CZ" dirty="0" smtClean="0"/>
              <a:t>http://upload.wikimedia.org/wikipedia/commons/0/0c/Akku_AA_LR6_Mignon.jpg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http://upload.wikimedia.org/wikipedia/commons/0/04/Alkaline-battery-english.svg</a:t>
            </a:r>
          </a:p>
          <a:p>
            <a:r>
              <a:rPr lang="cs-CZ" dirty="0" smtClean="0"/>
              <a:t>http://upload.wikimedia.org/wikipedia/commons/e/e7/Button_cells_and_9v_cells_(3).png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794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Seznam zdrojů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A8A20-8CCC-43F5-850B-3989E2AE05F8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498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5590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7812448" y="6165336"/>
            <a:ext cx="792000" cy="288000"/>
          </a:xfrm>
        </p:spPr>
        <p:txBody>
          <a:bodyPr/>
          <a:lstStyle/>
          <a:p>
            <a:fld id="{57BBD5B1-1522-4717-BAE4-B85579DC2B9D}" type="datetime1">
              <a:rPr lang="cs-CZ" smtClean="0"/>
              <a:pPr/>
              <a:t>25.6.2012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6516216" y="6165304"/>
            <a:ext cx="1224000" cy="293117"/>
          </a:xfrm>
        </p:spPr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676504" y="6170389"/>
            <a:ext cx="432000" cy="293117"/>
          </a:xfrm>
        </p:spPr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88" y="5589240"/>
            <a:ext cx="3810532" cy="857370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8" name="TextovéPole 7"/>
          <p:cNvSpPr txBox="1"/>
          <p:nvPr userDrawn="1"/>
        </p:nvSpPr>
        <p:spPr>
          <a:xfrm>
            <a:off x="35495" y="5229197"/>
            <a:ext cx="38520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cs-CZ" sz="1500" b="1" dirty="0"/>
              <a:t>Výukový materiál zpracovaný v rámci </a:t>
            </a:r>
            <a:r>
              <a:rPr lang="cs-CZ" sz="1500" b="1" dirty="0" smtClean="0"/>
              <a:t>projektu</a:t>
            </a:r>
          </a:p>
        </p:txBody>
      </p:sp>
    </p:spTree>
    <p:extLst>
      <p:ext uri="{BB962C8B-B14F-4D97-AF65-F5344CB8AC3E}">
        <p14:creationId xmlns:p14="http://schemas.microsoft.com/office/powerpoint/2010/main" val="35637924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BAB89-6EB1-45CB-A25F-47715A1D03E0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654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10709-4779-42A0-9093-40CA5F813DE5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648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00" y="36000"/>
            <a:ext cx="9108000" cy="10572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7" y="1196752"/>
            <a:ext cx="6408712" cy="489654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BEF1-923E-4D9E-8610-F35D23B36A31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47989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375E-7EE2-4888-8286-02349BF4CB67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6477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2F708-A9EA-4C83-8709-779EF52B861E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11377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668E7-4815-4B00-8367-14112D07E552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5971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05DCD-E403-4375-B96D-D3BE61DBFAB0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6004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11225-0E34-44E2-82AE-F7B4698B72C8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308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CD31-EE24-4119-A745-2D74D3423F54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832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CB090-9D3D-40F3-89C8-2887BCEE6152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729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60016" y="44624"/>
            <a:ext cx="7948488" cy="10572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35496" y="1196752"/>
            <a:ext cx="9073007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776000" y="6174011"/>
            <a:ext cx="828000" cy="301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A945-263D-4758-999D-EA19F9CFF1E1}" type="datetime1">
              <a:rPr lang="cs-CZ" smtClean="0"/>
              <a:pPr/>
              <a:t>25.6.2012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6480000" y="6165304"/>
            <a:ext cx="12240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/>
              <a:t>Ing. Milan Dufek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76504" y="6170389"/>
            <a:ext cx="432000" cy="2931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8DDC0-1543-4E9F-B033-BFD48BF44B7C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Tlačítko akce: Dopředu nebo Další 6">
            <a:hlinkClick r:id="" action="ppaction://hlinkshowjump?jump=nextslide" highlightClick="1"/>
          </p:cNvPr>
          <p:cNvSpPr/>
          <p:nvPr userDrawn="1"/>
        </p:nvSpPr>
        <p:spPr>
          <a:xfrm>
            <a:off x="4355976" y="6525344"/>
            <a:ext cx="2088000" cy="288032"/>
          </a:xfrm>
          <a:prstGeom prst="actionButtonForwardNex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lačítko akce: Konec 7">
            <a:hlinkClick r:id="" action="ppaction://hlinkshowjump?jump=lastslide" highlightClick="1"/>
          </p:cNvPr>
          <p:cNvSpPr/>
          <p:nvPr userDrawn="1"/>
        </p:nvSpPr>
        <p:spPr>
          <a:xfrm>
            <a:off x="6516216" y="6525344"/>
            <a:ext cx="2088000" cy="288032"/>
          </a:xfrm>
          <a:prstGeom prst="actionButtonEnd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Tlačítko akce: Zpět nebo Předchozí 8">
            <a:hlinkClick r:id="" action="ppaction://hlinkshowjump?jump=previousslide" highlightClick="1"/>
          </p:cNvPr>
          <p:cNvSpPr/>
          <p:nvPr userDrawn="1"/>
        </p:nvSpPr>
        <p:spPr>
          <a:xfrm>
            <a:off x="2195736" y="6525344"/>
            <a:ext cx="2088000" cy="288032"/>
          </a:xfrm>
          <a:prstGeom prst="actionButtonBackPrevious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lačítko akce: Domů 9">
            <a:hlinkClick r:id="" action="ppaction://hlinkshowjump?jump=firstslide" highlightClick="1"/>
          </p:cNvPr>
          <p:cNvSpPr/>
          <p:nvPr userDrawn="1"/>
        </p:nvSpPr>
        <p:spPr>
          <a:xfrm>
            <a:off x="35496" y="6525344"/>
            <a:ext cx="2088000" cy="288032"/>
          </a:xfrm>
          <a:prstGeom prst="actionButtonHom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496" y="44624"/>
            <a:ext cx="104775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lačítko akce: Vlastní 12">
            <a:hlinkClick r:id="" action="ppaction://hlinkshowjump?jump=endshow" highlightClick="1"/>
          </p:cNvPr>
          <p:cNvSpPr/>
          <p:nvPr userDrawn="1"/>
        </p:nvSpPr>
        <p:spPr>
          <a:xfrm>
            <a:off x="8676584" y="6525344"/>
            <a:ext cx="431920" cy="288000"/>
          </a:xfrm>
          <a:prstGeom prst="actionButtonBlank">
            <a:avLst/>
          </a:prstGeom>
          <a:gradFill flip="none" rotWithShape="1">
            <a:gsLst>
              <a:gs pos="0">
                <a:schemeClr val="accent2">
                  <a:lumMod val="60000"/>
                  <a:lumOff val="40000"/>
                </a:schemeClr>
              </a:gs>
              <a:gs pos="35000">
                <a:schemeClr val="accent2">
                  <a:lumMod val="40000"/>
                  <a:lumOff val="6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16200000" scaled="0"/>
            <a:tileRect/>
          </a:gra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727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1/Galvanick%C3%BD_%C4%8Dl%C3%A1nek.svg" TargetMode="External"/><Relationship Id="rId7" Type="http://schemas.openxmlformats.org/officeDocument/2006/relationships/hyperlink" Target="http://upload.wikimedia.org/wikipedia/commons/e/e7/Button_cells_and_9v_cells_(3).p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pload.wikimedia.org/wikipedia/commons/0/04/Alkaline-battery-english.svg" TargetMode="External"/><Relationship Id="rId5" Type="http://schemas.openxmlformats.org/officeDocument/2006/relationships/hyperlink" Target="http://upload.wikimedia.org/wikipedia/commons/0/0c/Akku_AA_LR6_Mignon.jpg" TargetMode="External"/><Relationship Id="rId4" Type="http://schemas.openxmlformats.org/officeDocument/2006/relationships/hyperlink" Target="http://upload.wikimedia.org/wikipedia/commons/3/3b/Batteries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495" y="980728"/>
            <a:ext cx="9072000" cy="1800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r>
              <a:rPr lang="cs-CZ" b="1" dirty="0" smtClean="0"/>
              <a:t>Fyzika</a:t>
            </a:r>
            <a:r>
              <a:rPr lang="cs-CZ" sz="4800" b="1" dirty="0" smtClean="0"/>
              <a:t> 8. </a:t>
            </a:r>
            <a:r>
              <a:rPr lang="cs-CZ" sz="4800" b="1" dirty="0"/>
              <a:t>ročník</a:t>
            </a:r>
            <a:br>
              <a:rPr lang="cs-CZ" sz="4800" b="1" dirty="0"/>
            </a:br>
            <a:r>
              <a:rPr lang="cs-CZ" sz="4800" b="1" dirty="0" smtClean="0"/>
              <a:t>Zdroje e</a:t>
            </a:r>
            <a:r>
              <a:rPr lang="cs-CZ" b="1" dirty="0" smtClean="0"/>
              <a:t>lektrického napětí</a:t>
            </a:r>
            <a:br>
              <a:rPr lang="cs-CZ" b="1" dirty="0" smtClean="0"/>
            </a:br>
            <a:r>
              <a:rPr lang="cs-CZ" sz="2000" b="1" dirty="0" smtClean="0"/>
              <a:t>Ing. Milan Dufek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827583" y="2996952"/>
            <a:ext cx="7416825" cy="1800000"/>
          </a:xfrm>
          <a:noFill/>
          <a:effectLst>
            <a:outerShdw blurRad="50800" dist="38100" dir="2700000" algn="tl" rotWithShape="0">
              <a:prstClr val="black">
                <a:alpha val="80000"/>
              </a:prstClr>
            </a:outerShdw>
          </a:effectLst>
        </p:spPr>
        <p:txBody>
          <a:bodyPr>
            <a:noAutofit/>
          </a:bodyPr>
          <a:lstStyle/>
          <a:p>
            <a:pPr algn="l"/>
            <a:r>
              <a:rPr lang="cs-CZ" sz="2400" b="1" dirty="0">
                <a:solidFill>
                  <a:schemeClr val="tx1"/>
                </a:solidFill>
              </a:rPr>
              <a:t>Cíl : Upevnit učivo </a:t>
            </a:r>
            <a:r>
              <a:rPr lang="cs-CZ" sz="2400" b="1" dirty="0" smtClean="0">
                <a:solidFill>
                  <a:schemeClr val="tx1"/>
                </a:solidFill>
              </a:rPr>
              <a:t>napětí, článek, baterie, akumulátor </a:t>
            </a:r>
            <a:endParaRPr lang="cs-CZ" sz="2400" b="1" dirty="0">
              <a:solidFill>
                <a:schemeClr val="tx1"/>
              </a:solidFill>
            </a:endParaRPr>
          </a:p>
          <a:p>
            <a:pPr algn="l"/>
            <a:r>
              <a:rPr lang="cs-CZ" sz="2400" b="1" dirty="0" smtClean="0">
                <a:solidFill>
                  <a:schemeClr val="tx1"/>
                </a:solidFill>
              </a:rPr>
              <a:t>Časový nárok: 15 </a:t>
            </a:r>
            <a:r>
              <a:rPr lang="cs-CZ" sz="2400" b="1" dirty="0">
                <a:solidFill>
                  <a:schemeClr val="tx1"/>
                </a:solidFill>
              </a:rPr>
              <a:t>min</a:t>
            </a:r>
          </a:p>
          <a:p>
            <a:pPr algn="l"/>
            <a:r>
              <a:rPr lang="cs-CZ" sz="2400" b="1" dirty="0" smtClean="0">
                <a:solidFill>
                  <a:schemeClr val="tx1"/>
                </a:solidFill>
              </a:rPr>
              <a:t>Pomůcky: PC, </a:t>
            </a:r>
            <a:r>
              <a:rPr lang="cs-CZ" sz="2400" b="1" dirty="0" err="1" smtClean="0">
                <a:solidFill>
                  <a:schemeClr val="tx1"/>
                </a:solidFill>
              </a:rPr>
              <a:t>dataprojektor</a:t>
            </a:r>
            <a:r>
              <a:rPr lang="cs-CZ" sz="2400" b="1" dirty="0" smtClean="0">
                <a:solidFill>
                  <a:schemeClr val="tx1"/>
                </a:solidFill>
              </a:rPr>
              <a:t>, interaktivní tabule</a:t>
            </a:r>
            <a:endParaRPr lang="cs-CZ" sz="2400" b="1" dirty="0">
              <a:solidFill>
                <a:schemeClr val="tx1"/>
              </a:solidFill>
            </a:endParaRPr>
          </a:p>
          <a:p>
            <a:pPr algn="l"/>
            <a:r>
              <a:rPr lang="cs-CZ" sz="2400" b="1" dirty="0" smtClean="0">
                <a:solidFill>
                  <a:schemeClr val="tx1"/>
                </a:solidFill>
              </a:rPr>
              <a:t>Metodické </a:t>
            </a:r>
            <a:r>
              <a:rPr lang="cs-CZ" sz="2400" b="1" dirty="0">
                <a:solidFill>
                  <a:schemeClr val="tx1"/>
                </a:solidFill>
              </a:rPr>
              <a:t>pokyny k </a:t>
            </a:r>
            <a:r>
              <a:rPr lang="cs-CZ" sz="2400" b="1" dirty="0" smtClean="0">
                <a:solidFill>
                  <a:schemeClr val="tx1"/>
                </a:solidFill>
              </a:rPr>
              <a:t>využití: </a:t>
            </a:r>
            <a:r>
              <a:rPr lang="cs-CZ" sz="2400" b="1" dirty="0">
                <a:solidFill>
                  <a:schemeClr val="tx1"/>
                </a:solidFill>
              </a:rPr>
              <a:t>procvičovací část </a:t>
            </a:r>
            <a:r>
              <a:rPr lang="cs-CZ" sz="2400" b="1" dirty="0" smtClean="0">
                <a:solidFill>
                  <a:schemeClr val="tx1"/>
                </a:solidFill>
              </a:rPr>
              <a:t>hodiny</a:t>
            </a:r>
            <a:endParaRPr lang="cs-CZ" sz="2400" b="1" dirty="0">
              <a:solidFill>
                <a:schemeClr val="tx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164778" y="123605"/>
            <a:ext cx="7871717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cs-CZ" sz="2000" dirty="0" smtClean="0"/>
              <a:t>Základní škola a Mateřská škola Zákupy, příspěvková organizace</a:t>
            </a:r>
            <a:br>
              <a:rPr lang="cs-CZ" sz="2000" dirty="0" smtClean="0"/>
            </a:br>
            <a:r>
              <a:rPr lang="cs-CZ" sz="2000" dirty="0" smtClean="0"/>
              <a:t>Školní 347, 471 23 Zákupy</a:t>
            </a:r>
          </a:p>
        </p:txBody>
      </p:sp>
    </p:spTree>
    <p:extLst>
      <p:ext uri="{BB962C8B-B14F-4D97-AF65-F5344CB8AC3E}">
        <p14:creationId xmlns:p14="http://schemas.microsoft.com/office/powerpoint/2010/main" val="42495489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Elektrické články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Galvanický článek</a:t>
            </a:r>
          </a:p>
          <a:p>
            <a:pPr lvl="1"/>
            <a:r>
              <a:rPr lang="cs-CZ" dirty="0" smtClean="0"/>
              <a:t>napětí 1,5 V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Baterie článků</a:t>
            </a:r>
          </a:p>
          <a:p>
            <a:pPr lvl="1"/>
            <a:r>
              <a:rPr lang="cs-CZ" dirty="0" smtClean="0"/>
              <a:t>napětí n . 1,5 V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Akumulátory</a:t>
            </a:r>
          </a:p>
          <a:p>
            <a:pPr lvl="1"/>
            <a:r>
              <a:rPr lang="cs-CZ" dirty="0" smtClean="0"/>
              <a:t>napětí 1,2 V 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B0141-C52C-458F-B4D0-2A0A8D8FBE80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7" name="Obrázek 6" descr="článek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908720"/>
            <a:ext cx="3519848" cy="2016224"/>
          </a:xfrm>
          <a:prstGeom prst="rect">
            <a:avLst/>
          </a:prstGeom>
        </p:spPr>
      </p:pic>
      <p:pic>
        <p:nvPicPr>
          <p:cNvPr id="8" name="Obrázek 7" descr="Batteri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204815"/>
            <a:ext cx="2232248" cy="1592337"/>
          </a:xfrm>
          <a:prstGeom prst="rect">
            <a:avLst/>
          </a:prstGeom>
        </p:spPr>
      </p:pic>
      <p:pic>
        <p:nvPicPr>
          <p:cNvPr id="9" name="Obrázek 8" descr="Akku_AA_LR6_Mign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4132740"/>
            <a:ext cx="2668604" cy="217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5515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Konstrukce suchého článku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4BEF1-923E-4D9E-8610-F35D23B36A31}" type="datetime1">
              <a:rPr lang="cs-CZ" smtClean="0"/>
              <a:pPr/>
              <a:t>25.6.2012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Ing. Milan Dufek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8DDC0-1543-4E9F-B033-BFD48BF44B7C}" type="slidenum">
              <a:rPr lang="cs-CZ" smtClean="0"/>
              <a:pPr/>
              <a:t>3</a:t>
            </a:fld>
            <a:endParaRPr lang="cs-CZ"/>
          </a:p>
        </p:txBody>
      </p:sp>
      <p:pic>
        <p:nvPicPr>
          <p:cNvPr id="9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78940" y="2399836"/>
            <a:ext cx="5206323" cy="2324612"/>
          </a:xfr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98299"/>
            <a:ext cx="4392488" cy="501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315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 informací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498" y="1196752"/>
            <a:ext cx="9073007" cy="4896544"/>
          </a:xfrm>
        </p:spPr>
        <p:txBody>
          <a:bodyPr>
            <a:normAutofit/>
          </a:bodyPr>
          <a:lstStyle/>
          <a:p>
            <a:r>
              <a:rPr lang="cs-CZ" sz="1400" b="0" dirty="0" smtClean="0"/>
              <a:t>Literatura</a:t>
            </a:r>
            <a:r>
              <a:rPr lang="cs-CZ" sz="1600" b="0" dirty="0" smtClean="0"/>
              <a:t>:</a:t>
            </a:r>
          </a:p>
          <a:p>
            <a:pPr lvl="1"/>
            <a:r>
              <a:rPr lang="cs-CZ" sz="1000" b="0" dirty="0" smtClean="0"/>
              <a:t>Fyzika pro 8. ročník základní školy, Kolářová R., Bohuněk J., Prometheus, Praha 2006, 2. vyd.</a:t>
            </a:r>
          </a:p>
          <a:p>
            <a:pPr lvl="1"/>
            <a:r>
              <a:rPr lang="cs-CZ" sz="1000" b="0" dirty="0" smtClean="0"/>
              <a:t>Fyzika 8 </a:t>
            </a:r>
            <a:r>
              <a:rPr lang="cs-CZ" sz="1000" b="0" dirty="0"/>
              <a:t>pro </a:t>
            </a:r>
            <a:r>
              <a:rPr lang="cs-CZ" sz="1000" b="0" dirty="0" smtClean="0"/>
              <a:t>základní školy a víceletá gymnázia, kolektiv, Fraus, Plzeň 2004, 1. vyd.</a:t>
            </a:r>
          </a:p>
          <a:p>
            <a:pPr lvl="1"/>
            <a:r>
              <a:rPr lang="cs-CZ" sz="1000" b="0" dirty="0" smtClean="0"/>
              <a:t>Tematické prověrky z učiva fyziky základní školy 8, Bohuněk J., Hejnová E., Prometheus, Praha 2005, 1. vyd.</a:t>
            </a:r>
          </a:p>
          <a:p>
            <a:pPr lvl="1"/>
            <a:r>
              <a:rPr lang="cs-CZ" sz="1000" b="0" dirty="0" smtClean="0"/>
              <a:t>Fyzika 1 – Fyzikální veličiny a jejich měření, Tesař J., SPN, Praha 2007, 1. vyd.</a:t>
            </a:r>
          </a:p>
          <a:p>
            <a:r>
              <a:rPr lang="cs-CZ" sz="1400" b="0" dirty="0" smtClean="0"/>
              <a:t>Internet – obrázky:</a:t>
            </a:r>
          </a:p>
          <a:p>
            <a:pPr lvl="1"/>
            <a:r>
              <a:rPr lang="cs-CZ" sz="1000" dirty="0" smtClean="0">
                <a:hlinkClick r:id="rId3"/>
              </a:rPr>
              <a:t>http://upload.wikimedia.org/wikipedia/commons/d/d1/Galvanick%C3%BD_%C4%8Dl%C3%A1nek.svg</a:t>
            </a:r>
            <a:endParaRPr lang="cs-CZ" sz="1000" dirty="0" smtClean="0"/>
          </a:p>
          <a:p>
            <a:pPr lvl="1"/>
            <a:r>
              <a:rPr lang="cs-CZ" sz="1000" dirty="0" smtClean="0">
                <a:hlinkClick r:id="rId4"/>
              </a:rPr>
              <a:t>http://upload.wikimedia.org/wikipedia/commons/3/3b/Batteries.jpg</a:t>
            </a:r>
            <a:endParaRPr lang="cs-CZ" sz="1000" dirty="0" smtClean="0"/>
          </a:p>
          <a:p>
            <a:pPr lvl="1"/>
            <a:r>
              <a:rPr lang="cs-CZ" sz="1000" dirty="0" smtClean="0">
                <a:hlinkClick r:id="rId5"/>
              </a:rPr>
              <a:t>http://upload.wikimedia.org/wikipedia/commons/0/0c/Akku_AA_LR6_Mignon.jpg</a:t>
            </a:r>
            <a:endParaRPr lang="cs-CZ" sz="1000" dirty="0" smtClean="0"/>
          </a:p>
          <a:p>
            <a:pPr lvl="1"/>
            <a:r>
              <a:rPr lang="cs-CZ" sz="1000" dirty="0" smtClean="0">
                <a:hlinkClick r:id="rId6"/>
              </a:rPr>
              <a:t>http</a:t>
            </a:r>
            <a:r>
              <a:rPr lang="cs-CZ" sz="1000" dirty="0">
                <a:hlinkClick r:id="rId6"/>
              </a:rPr>
              <a:t>://</a:t>
            </a:r>
            <a:r>
              <a:rPr lang="cs-CZ" sz="1000" dirty="0" smtClean="0">
                <a:hlinkClick r:id="rId6"/>
              </a:rPr>
              <a:t>upload.wikimedia.org/wikipedia/commons/0/04/Alkaline-battery-english.svg</a:t>
            </a:r>
            <a:endParaRPr lang="cs-CZ" sz="1000" dirty="0"/>
          </a:p>
          <a:p>
            <a:pPr lvl="1"/>
            <a:r>
              <a:rPr lang="cs-CZ" sz="1000" dirty="0" smtClean="0">
                <a:hlinkClick r:id="rId7"/>
              </a:rPr>
              <a:t>http</a:t>
            </a:r>
            <a:r>
              <a:rPr lang="cs-CZ" sz="1000" dirty="0">
                <a:hlinkClick r:id="rId7"/>
              </a:rPr>
              <a:t>://upload.wikimedia.org/wikipedia/commons/e/e7/Button_cells_and_9v_cells_(3).</a:t>
            </a:r>
            <a:r>
              <a:rPr lang="cs-CZ" sz="1000" dirty="0" smtClean="0">
                <a:hlinkClick r:id="rId7"/>
              </a:rPr>
              <a:t>png</a:t>
            </a:r>
            <a:endParaRPr lang="cs-CZ" sz="1000" dirty="0" smtClean="0"/>
          </a:p>
          <a:p>
            <a:pPr lvl="1"/>
            <a:endParaRPr lang="cs-CZ" sz="1000" dirty="0"/>
          </a:p>
          <a:p>
            <a:pPr lvl="1"/>
            <a:endParaRPr lang="cs-CZ" sz="1000" dirty="0" smtClean="0"/>
          </a:p>
          <a:p>
            <a:pPr lvl="1"/>
            <a:endParaRPr lang="cs-CZ" sz="1000" dirty="0"/>
          </a:p>
          <a:p>
            <a:pPr lvl="1"/>
            <a:endParaRPr lang="cs-CZ" sz="1000" dirty="0" smtClean="0"/>
          </a:p>
          <a:p>
            <a:pPr lvl="1"/>
            <a:endParaRPr lang="cs-CZ" sz="1000" dirty="0" smtClean="0"/>
          </a:p>
          <a:p>
            <a:pPr lvl="1"/>
            <a:endParaRPr lang="cs-CZ" sz="1000" dirty="0" smtClean="0"/>
          </a:p>
          <a:p>
            <a:pPr lvl="1"/>
            <a:endParaRPr lang="cs-CZ" sz="1000" dirty="0" smtClean="0"/>
          </a:p>
          <a:p>
            <a:pPr lvl="1"/>
            <a:endParaRPr lang="cs-CZ" sz="1000" dirty="0" smtClean="0"/>
          </a:p>
          <a:p>
            <a:pPr lvl="1"/>
            <a:endParaRPr lang="cs-CZ" sz="1000" dirty="0" smtClean="0"/>
          </a:p>
          <a:p>
            <a:pPr lvl="1"/>
            <a:endParaRPr lang="cs-CZ" sz="1000" dirty="0" smtClean="0"/>
          </a:p>
          <a:p>
            <a:pPr lvl="1"/>
            <a:endParaRPr lang="cs-CZ" sz="1000" dirty="0" smtClean="0"/>
          </a:p>
          <a:p>
            <a:pPr lvl="1"/>
            <a:endParaRPr lang="cs-CZ" sz="1000" dirty="0" smtClean="0"/>
          </a:p>
        </p:txBody>
      </p:sp>
    </p:spTree>
    <p:extLst>
      <p:ext uri="{BB962C8B-B14F-4D97-AF65-F5344CB8AC3E}">
        <p14:creationId xmlns:p14="http://schemas.microsoft.com/office/powerpoint/2010/main" val="25969402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207</TotalTime>
  <Words>223</Words>
  <Application>Microsoft Office PowerPoint</Application>
  <PresentationFormat>Předvádění na obrazovce (4:3)</PresentationFormat>
  <Paragraphs>55</Paragraphs>
  <Slides>4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5" baseType="lpstr">
      <vt:lpstr>Motiv systému Office</vt:lpstr>
      <vt:lpstr>Fyzika 8. ročník Zdroje elektrického napětí Ing. Milan Dufek</vt:lpstr>
      <vt:lpstr>Elektrické články</vt:lpstr>
      <vt:lpstr>Konstrukce suchého článku</vt:lpstr>
      <vt:lpstr>Použité zdroje informací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Milan</dc:creator>
  <cp:lastModifiedBy>Milan</cp:lastModifiedBy>
  <cp:revision>48</cp:revision>
  <dcterms:created xsi:type="dcterms:W3CDTF">2012-06-03T21:25:08Z</dcterms:created>
  <dcterms:modified xsi:type="dcterms:W3CDTF">2012-06-25T21:13:56Z</dcterms:modified>
</cp:coreProperties>
</file>