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75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http://upload.wikimedia.org/wikipedia/commons/8/8f/Physics_matter_state_transition_1_en.svg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http://upload.wikimedia.org/wikipedia/commons/1/16/Melting_icecubes.gif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http://upload.wikimedia.org/wikipedia/commons/d/d8/Condensation_on_water_bottle.jpg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http://upload.wikimedia.org/wikipedia/commons/5/58/Pressure_cooker.jpg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57BBD5B1-1522-4717-BAE4-B85579DC2B9D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7"/>
            <a:ext cx="385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B89-6EB1-45CB-A25F-47715A1D03E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0709-4779-42A0-9093-40CA5F813DE5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" y="36000"/>
            <a:ext cx="9072000" cy="1044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375E-7EE2-4888-8286-02349BF4CB67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708-A9EA-4C83-8709-779EF52B861E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68E7-4815-4B00-8367-14112D07E5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5DCD-E403-4375-B96D-D3BE61DBFAB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1225-0E34-44E2-82AE-F7B4698B72C8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CD31-EE24-4119-A745-2D74D3423F54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090-9D3D-40F3-89C8-2887BCEE61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76000" y="6174011"/>
            <a:ext cx="828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A945-263D-4758-999D-EA19F9CFF1E1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0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Ing. Milan Dufek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f/Physics_matter_state_transition_1_en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5/58/Pressure_cooker.jpg" TargetMode="External"/><Relationship Id="rId5" Type="http://schemas.openxmlformats.org/officeDocument/2006/relationships/hyperlink" Target="http://upload.wikimedia.org/wikipedia/commons/d/d8/Condensation_on_water_bottle.jpg" TargetMode="External"/><Relationship Id="rId4" Type="http://schemas.openxmlformats.org/officeDocument/2006/relationships/hyperlink" Target="http://upload.wikimedia.org/wikipedia/commons/1/16/Melting_icecubes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8.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b="1" dirty="0"/>
              <a:t>Změny skupenství látky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3" y="2996952"/>
            <a:ext cx="7416825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Cíl : Upevnit učivo </a:t>
            </a:r>
            <a:r>
              <a:rPr lang="cs-CZ" sz="2400" b="1" dirty="0" smtClean="0">
                <a:solidFill>
                  <a:schemeClr val="tx1"/>
                </a:solidFill>
              </a:rPr>
              <a:t>skupenství, vypařování, var 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Časový </a:t>
            </a:r>
            <a:r>
              <a:rPr lang="cs-CZ" sz="2400" b="1" dirty="0">
                <a:solidFill>
                  <a:schemeClr val="tx1"/>
                </a:solidFill>
              </a:rPr>
              <a:t>nárok </a:t>
            </a:r>
            <a:r>
              <a:rPr lang="cs-CZ" sz="2400" b="1">
                <a:solidFill>
                  <a:schemeClr val="tx1"/>
                </a:solidFill>
              </a:rPr>
              <a:t>: </a:t>
            </a:r>
            <a:r>
              <a:rPr lang="cs-CZ" sz="2400" b="1" smtClean="0">
                <a:solidFill>
                  <a:schemeClr val="tx1"/>
                </a:solidFill>
              </a:rPr>
              <a:t>20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Pomůcky </a:t>
            </a:r>
            <a:r>
              <a:rPr lang="cs-CZ" sz="2400" b="1" dirty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PC, </a:t>
            </a:r>
            <a:r>
              <a:rPr lang="cs-CZ" sz="2400" b="1" dirty="0" err="1" smtClean="0">
                <a:solidFill>
                  <a:schemeClr val="tx1"/>
                </a:solidFill>
              </a:rPr>
              <a:t>dataprojektor</a:t>
            </a:r>
            <a:r>
              <a:rPr lang="cs-CZ" sz="2400" b="1" dirty="0" smtClean="0">
                <a:solidFill>
                  <a:schemeClr val="tx1"/>
                </a:solidFill>
              </a:rPr>
              <a:t>, interaktivní 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využití : 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Základní škola a Mateřská škola Zákupy, příspěvková organizace</a:t>
            </a:r>
            <a:br>
              <a:rPr lang="cs-CZ" sz="2000" dirty="0" smtClean="0"/>
            </a:b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skupenství látek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141-C52C-458F-B4D0-2A0A8D8FBE8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Skupenství vody?</a:t>
            </a:r>
          </a:p>
          <a:p>
            <a:pPr lvl="1"/>
            <a:r>
              <a:rPr lang="cs-CZ" dirty="0" smtClean="0"/>
              <a:t>Led</a:t>
            </a:r>
          </a:p>
          <a:p>
            <a:pPr lvl="1"/>
            <a:r>
              <a:rPr lang="cs-CZ" dirty="0" smtClean="0"/>
              <a:t>Voda</a:t>
            </a:r>
          </a:p>
          <a:p>
            <a:pPr lvl="1"/>
            <a:r>
              <a:rPr lang="cs-CZ" dirty="0" smtClean="0"/>
              <a:t>Pára</a:t>
            </a:r>
            <a:endParaRPr lang="cs-CZ" dirty="0"/>
          </a:p>
        </p:txBody>
      </p:sp>
      <p:pic>
        <p:nvPicPr>
          <p:cNvPr id="13" name="Obrázek 12" descr="skupenstv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01" y="3451169"/>
            <a:ext cx="8764997" cy="285815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23528" y="1700808"/>
            <a:ext cx="309634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51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Tání a tuhnutí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 čemu dochází při tání a tuhnutí?</a:t>
            </a:r>
          </a:p>
          <a:p>
            <a:pPr lvl="1"/>
            <a:r>
              <a:rPr lang="cs-CZ" dirty="0" smtClean="0"/>
              <a:t>Mění se pevné skupenství na kapalné</a:t>
            </a:r>
            <a:br>
              <a:rPr lang="cs-CZ" dirty="0" smtClean="0"/>
            </a:br>
            <a:r>
              <a:rPr lang="cs-CZ" dirty="0" smtClean="0"/>
              <a:t>a naopak</a:t>
            </a:r>
          </a:p>
          <a:p>
            <a:r>
              <a:rPr lang="cs-CZ" dirty="0" smtClean="0"/>
              <a:t>Na čem závisí teplota tání?</a:t>
            </a:r>
          </a:p>
          <a:p>
            <a:pPr lvl="1"/>
            <a:r>
              <a:rPr lang="cs-CZ" dirty="0" smtClean="0"/>
              <a:t>Na druhu látky a tlaku</a:t>
            </a:r>
          </a:p>
          <a:p>
            <a:r>
              <a:rPr lang="cs-CZ" dirty="0" smtClean="0"/>
              <a:t>Co vyjadřuje měrné skupenské teplo tání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t</a:t>
            </a:r>
            <a:r>
              <a:rPr lang="cs-CZ" dirty="0" smtClean="0"/>
              <a:t>?</a:t>
            </a:r>
          </a:p>
          <a:p>
            <a:pPr lvl="1"/>
            <a:r>
              <a:rPr lang="cs-CZ" dirty="0" smtClean="0"/>
              <a:t>Množství tepla potřebného ke změně skupenství 1 kg látky</a:t>
            </a:r>
          </a:p>
          <a:p>
            <a:r>
              <a:rPr lang="cs-CZ" dirty="0" smtClean="0"/>
              <a:t>Jaký vztah platí?</a:t>
            </a:r>
          </a:p>
          <a:p>
            <a:pPr lvl="1"/>
            <a:r>
              <a:rPr lang="cs-CZ" dirty="0" err="1" smtClean="0"/>
              <a:t>L</a:t>
            </a:r>
            <a:r>
              <a:rPr lang="cs-CZ" baseline="-25000" dirty="0" err="1" smtClean="0"/>
              <a:t>t</a:t>
            </a:r>
            <a:r>
              <a:rPr lang="cs-CZ" dirty="0" smtClean="0"/>
              <a:t> = m .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536" y="1700808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2924944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5536" y="4365104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5589240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Melting_icecub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7488" y="1268760"/>
            <a:ext cx="2667000" cy="42862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Vypařování a kapalnění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 čemu dochází při vypařování?</a:t>
            </a:r>
          </a:p>
          <a:p>
            <a:pPr lvl="1"/>
            <a:r>
              <a:rPr lang="cs-CZ" dirty="0" smtClean="0"/>
              <a:t>Mění se kapalné skupenství na plynné</a:t>
            </a:r>
          </a:p>
          <a:p>
            <a:r>
              <a:rPr lang="cs-CZ" dirty="0" smtClean="0"/>
              <a:t>Kdy se děje?</a:t>
            </a:r>
          </a:p>
          <a:p>
            <a:pPr lvl="1"/>
            <a:r>
              <a:rPr lang="cs-CZ" dirty="0" smtClean="0"/>
              <a:t>za každé teploty</a:t>
            </a:r>
          </a:p>
          <a:p>
            <a:pPr lvl="1"/>
            <a:r>
              <a:rPr lang="cs-CZ" dirty="0" smtClean="0"/>
              <a:t>na povrchu kapaliny</a:t>
            </a:r>
          </a:p>
          <a:p>
            <a:r>
              <a:rPr lang="cs-CZ" dirty="0" smtClean="0"/>
              <a:t>Jak lze proces urychlit?</a:t>
            </a:r>
          </a:p>
          <a:p>
            <a:pPr lvl="1"/>
            <a:r>
              <a:rPr lang="cs-CZ" dirty="0" smtClean="0"/>
              <a:t>Zvýšením teploty</a:t>
            </a:r>
          </a:p>
          <a:p>
            <a:pPr lvl="1"/>
            <a:r>
              <a:rPr lang="cs-CZ" dirty="0" smtClean="0"/>
              <a:t>Zvětšením povrchu</a:t>
            </a:r>
          </a:p>
          <a:p>
            <a:pPr lvl="1"/>
            <a:r>
              <a:rPr lang="cs-CZ" dirty="0" smtClean="0"/>
              <a:t>Odvodem vznikajících par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chem</a:t>
            </a:r>
            <a:r>
              <a:rPr lang="cs-CZ" dirty="0" smtClean="0"/>
              <a:t>. složení)</a:t>
            </a:r>
          </a:p>
          <a:p>
            <a:r>
              <a:rPr lang="cs-CZ" dirty="0" smtClean="0"/>
              <a:t>Opačný děj se nazývá?</a:t>
            </a:r>
          </a:p>
          <a:p>
            <a:pPr lvl="1"/>
            <a:r>
              <a:rPr lang="cs-CZ" dirty="0" smtClean="0"/>
              <a:t>kapalnění</a:t>
            </a:r>
          </a:p>
          <a:p>
            <a:pPr lvl="1"/>
            <a:r>
              <a:rPr lang="cs-CZ" dirty="0" smtClean="0"/>
              <a:t>např. srážení kapiček vody na skle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536" y="1556792"/>
            <a:ext cx="56886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2348880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5536" y="3356992"/>
            <a:ext cx="56886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5085184"/>
            <a:ext cx="56886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Condensation_on_water_bottle.jpg"/>
          <p:cNvPicPr>
            <a:picLocks noChangeAspect="1"/>
          </p:cNvPicPr>
          <p:nvPr/>
        </p:nvPicPr>
        <p:blipFill>
          <a:blip r:embed="rId3" cstate="print"/>
          <a:srcRect l="23259"/>
          <a:stretch>
            <a:fillRect/>
          </a:stretch>
        </p:blipFill>
        <p:spPr>
          <a:xfrm>
            <a:off x="6228184" y="1988840"/>
            <a:ext cx="2771799" cy="27089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 čemu dochází při varu?</a:t>
            </a:r>
          </a:p>
          <a:p>
            <a:pPr lvl="1"/>
            <a:r>
              <a:rPr lang="cs-CZ" dirty="0" smtClean="0"/>
              <a:t>Mění se kapalné skupenství na plynné</a:t>
            </a:r>
          </a:p>
          <a:p>
            <a:pPr lvl="1"/>
            <a:r>
              <a:rPr lang="cs-CZ" dirty="0" smtClean="0"/>
              <a:t>Dochází k vypařování v celém objemu kapaliny</a:t>
            </a:r>
          </a:p>
          <a:p>
            <a:r>
              <a:rPr lang="cs-CZ" dirty="0" smtClean="0"/>
              <a:t>Kdy se děje?</a:t>
            </a:r>
          </a:p>
          <a:p>
            <a:pPr lvl="1"/>
            <a:r>
              <a:rPr lang="cs-CZ" dirty="0" smtClean="0"/>
              <a:t>při dosažení teploty varu</a:t>
            </a:r>
          </a:p>
          <a:p>
            <a:pPr lvl="1"/>
            <a:r>
              <a:rPr lang="cs-CZ" dirty="0" smtClean="0"/>
              <a:t>v celém objemu kapaliny</a:t>
            </a:r>
          </a:p>
          <a:p>
            <a:pPr lvl="1"/>
            <a:r>
              <a:rPr lang="cs-CZ" dirty="0" smtClean="0"/>
              <a:t>var trvá až do úplného odpaření veškeré látky</a:t>
            </a:r>
          </a:p>
          <a:p>
            <a:r>
              <a:rPr lang="cs-CZ" dirty="0" smtClean="0"/>
              <a:t>Na čem závisí teplota varu?</a:t>
            </a:r>
          </a:p>
          <a:p>
            <a:pPr lvl="1"/>
            <a:r>
              <a:rPr lang="cs-CZ" dirty="0" smtClean="0"/>
              <a:t>Na druhu látky</a:t>
            </a:r>
          </a:p>
          <a:p>
            <a:pPr lvl="1"/>
            <a:r>
              <a:rPr lang="cs-CZ" dirty="0" smtClean="0"/>
              <a:t>Na tlaku</a:t>
            </a:r>
          </a:p>
          <a:p>
            <a:r>
              <a:rPr lang="cs-CZ" dirty="0" smtClean="0"/>
              <a:t>Měrné skupenské teplo varu - vzorec?</a:t>
            </a:r>
          </a:p>
          <a:p>
            <a:pPr lvl="1"/>
            <a:r>
              <a:rPr lang="cs-CZ" dirty="0" smtClean="0"/>
              <a:t>vyjadřuje teplo, které potřebuje 1kg kapaliny při teplotě varu a při normálním tlaku, aby se kapalina změnila v páru o stejné teplotě.</a:t>
            </a:r>
          </a:p>
          <a:p>
            <a:pPr lvl="1"/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r>
              <a:rPr lang="cs-CZ" dirty="0" smtClean="0"/>
              <a:t> = m . </a:t>
            </a:r>
            <a:r>
              <a:rPr lang="cs-CZ" dirty="0" err="1" smtClean="0"/>
              <a:t>l</a:t>
            </a:r>
            <a:r>
              <a:rPr lang="cs-CZ" baseline="-25000" dirty="0" err="1" smtClean="0"/>
              <a:t>v</a:t>
            </a:r>
            <a:endParaRPr lang="cs-CZ" baseline="-25000" dirty="0" smtClean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95536" y="2492896"/>
            <a:ext cx="56886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95536" y="1556792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95536" y="3717032"/>
            <a:ext cx="56886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4653136"/>
            <a:ext cx="56886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Pressure_coo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56176" y="2492896"/>
            <a:ext cx="2870296" cy="187220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8.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8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</a:t>
            </a:r>
            <a:r>
              <a:rPr lang="cs-CZ" sz="1000" b="0" smtClean="0"/>
              <a:t>školy 8, </a:t>
            </a:r>
            <a:r>
              <a:rPr lang="cs-CZ" sz="1000" b="0" dirty="0" smtClean="0"/>
              <a:t>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– obrázky:</a:t>
            </a:r>
          </a:p>
          <a:p>
            <a:pPr lvl="1"/>
            <a:r>
              <a:rPr lang="cs-CZ" sz="1000" dirty="0" smtClean="0">
                <a:hlinkClick r:id="rId3"/>
              </a:rPr>
              <a:t>http://upload.wikimedia.org/wikipedia/commons/8/8f/Physics_matter_state_transition_1_en.svg</a:t>
            </a:r>
            <a:r>
              <a:rPr lang="cs-CZ" sz="1000" dirty="0" smtClean="0"/>
              <a:t> - upraveno</a:t>
            </a:r>
          </a:p>
          <a:p>
            <a:pPr lvl="1"/>
            <a:r>
              <a:rPr lang="cs-CZ" sz="1000" dirty="0" smtClean="0">
                <a:hlinkClick r:id="rId4"/>
              </a:rPr>
              <a:t>http://upload.wikimedia.org/wikipedia/commons/1/16/Melting_icecubes.gif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5"/>
              </a:rPr>
              <a:t>http://upload.wikimedia.org/wikipedia/commons/d/d8/Condensation_on_water_bottle.jpg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6"/>
              </a:rPr>
              <a:t>http://upload.wikimedia.org/wikipedia/commons/5/58/Pressure_cooker.jpg</a:t>
            </a:r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59694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367</Words>
  <Application>Microsoft Office PowerPoint</Application>
  <PresentationFormat>Předvádění na obrazovce (4:3)</PresentationFormat>
  <Paragraphs>85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Fyzika 8. ročník Změny skupenství látky Ing. Milan Dufek</vt:lpstr>
      <vt:lpstr>Změny skupenství látek</vt:lpstr>
      <vt:lpstr>Tání a tuhnutí</vt:lpstr>
      <vt:lpstr>Vypařování a kapalnění</vt:lpstr>
      <vt:lpstr>Var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55</cp:revision>
  <dcterms:created xsi:type="dcterms:W3CDTF">2012-06-03T21:25:08Z</dcterms:created>
  <dcterms:modified xsi:type="dcterms:W3CDTF">2012-06-25T20:43:56Z</dcterms:modified>
</cp:coreProperties>
</file>