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75" autoAdjust="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clker.com</a:t>
            </a:r>
            <a:r>
              <a:rPr lang="cs-CZ" dirty="0" smtClean="0"/>
              <a:t>/</a:t>
            </a:r>
            <a:r>
              <a:rPr lang="cs-CZ" dirty="0" err="1" smtClean="0"/>
              <a:t>cliparts</a:t>
            </a:r>
            <a:r>
              <a:rPr lang="cs-CZ" dirty="0" smtClean="0"/>
              <a:t>/1/7/9/3/1194986043631776036coffe_</a:t>
            </a:r>
            <a:r>
              <a:rPr lang="cs-CZ" dirty="0" err="1" smtClean="0"/>
              <a:t>tea</a:t>
            </a:r>
            <a:r>
              <a:rPr lang="cs-CZ" dirty="0" smtClean="0"/>
              <a:t>_01.svg.med.png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clker.com</a:t>
            </a:r>
            <a:r>
              <a:rPr lang="cs-CZ" dirty="0" smtClean="0"/>
              <a:t>/</a:t>
            </a:r>
            <a:r>
              <a:rPr lang="cs-CZ" dirty="0" err="1" smtClean="0"/>
              <a:t>cliparts</a:t>
            </a:r>
            <a:r>
              <a:rPr lang="cs-CZ" dirty="0" smtClean="0"/>
              <a:t>/1/7/9/3/1194986043631776036coffe_</a:t>
            </a:r>
            <a:r>
              <a:rPr lang="cs-CZ" dirty="0" err="1" smtClean="0"/>
              <a:t>tea</a:t>
            </a:r>
            <a:r>
              <a:rPr lang="cs-CZ" dirty="0" smtClean="0"/>
              <a:t>_01.svg.med.png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clker.com</a:t>
            </a:r>
            <a:r>
              <a:rPr lang="cs-CZ" dirty="0" smtClean="0"/>
              <a:t>/</a:t>
            </a:r>
            <a:r>
              <a:rPr lang="cs-CZ" dirty="0" err="1" smtClean="0"/>
              <a:t>cliparts</a:t>
            </a:r>
            <a:r>
              <a:rPr lang="cs-CZ" dirty="0" smtClean="0"/>
              <a:t>/1/7/9/3/1194986043631776036coffe_</a:t>
            </a:r>
            <a:r>
              <a:rPr lang="cs-CZ" dirty="0" err="1" smtClean="0"/>
              <a:t>tea</a:t>
            </a:r>
            <a:r>
              <a:rPr lang="cs-CZ" dirty="0" smtClean="0"/>
              <a:t>_01.svg.med.png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57BBD5B1-1522-4717-BAE4-B85579DC2B9D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TextovéPole 7"/>
          <p:cNvSpPr txBox="1"/>
          <p:nvPr userDrawn="1"/>
        </p:nvSpPr>
        <p:spPr>
          <a:xfrm>
            <a:off x="35495" y="5229197"/>
            <a:ext cx="385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AB89-6EB1-45CB-A25F-47715A1D03E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0709-4779-42A0-9093-40CA5F813DE5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" y="36000"/>
            <a:ext cx="9072000" cy="10572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08712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BEF1-923E-4D9E-8610-F35D23B36A31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375E-7EE2-4888-8286-02349BF4CB67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2F708-A9EA-4C83-8709-779EF52B861E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68E7-4815-4B00-8367-14112D07E552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5DCD-E403-4375-B96D-D3BE61DBFAB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1225-0E34-44E2-82AE-F7B4698B72C8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CD31-EE24-4119-A745-2D74D3423F54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B090-9D3D-40F3-89C8-2887BCEE6152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A945-263D-4758-999D-EA19F9CFF1E1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8.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b="1" dirty="0"/>
              <a:t>Vnitřní energie tělesa, </a:t>
            </a:r>
            <a:r>
              <a:rPr lang="cs-CZ" b="1"/>
              <a:t>teplo</a:t>
            </a:r>
            <a:r>
              <a:rPr lang="cs-CZ" b="1" smtClean="0"/>
              <a:t>,</a:t>
            </a:r>
            <a:br>
              <a:rPr lang="cs-CZ" b="1" smtClean="0"/>
            </a:br>
            <a:r>
              <a:rPr lang="cs-CZ" b="1" smtClean="0"/>
              <a:t>tepelné </a:t>
            </a:r>
            <a:r>
              <a:rPr lang="cs-CZ" b="1" dirty="0"/>
              <a:t>výměny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3" y="2996952"/>
            <a:ext cx="7416825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cs-CZ" sz="2400" b="1" dirty="0">
                <a:solidFill>
                  <a:schemeClr val="tx1"/>
                </a:solidFill>
              </a:rPr>
              <a:t>Cíl : Upevnit učivo délka, hmotnost, objem, čas, teplota 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Časový </a:t>
            </a:r>
            <a:r>
              <a:rPr lang="cs-CZ" sz="2400" b="1" dirty="0">
                <a:solidFill>
                  <a:schemeClr val="tx1"/>
                </a:solidFill>
              </a:rPr>
              <a:t>nárok : 30 min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Pomůcky </a:t>
            </a:r>
            <a:r>
              <a:rPr lang="cs-CZ" sz="2400" b="1" dirty="0">
                <a:solidFill>
                  <a:schemeClr val="tx1"/>
                </a:solidFill>
              </a:rPr>
              <a:t>: </a:t>
            </a:r>
            <a:r>
              <a:rPr lang="cs-CZ" sz="2400" b="1" dirty="0" smtClean="0">
                <a:solidFill>
                  <a:schemeClr val="tx1"/>
                </a:solidFill>
              </a:rPr>
              <a:t>PC, </a:t>
            </a:r>
            <a:r>
              <a:rPr lang="cs-CZ" sz="2400" b="1" dirty="0" err="1" smtClean="0">
                <a:solidFill>
                  <a:schemeClr val="tx1"/>
                </a:solidFill>
              </a:rPr>
              <a:t>dataprojektor</a:t>
            </a:r>
            <a:r>
              <a:rPr lang="cs-CZ" sz="2400" b="1" dirty="0" smtClean="0">
                <a:solidFill>
                  <a:schemeClr val="tx1"/>
                </a:solidFill>
              </a:rPr>
              <a:t>, interaktivní tabule</a:t>
            </a:r>
            <a:endParaRPr lang="cs-CZ" sz="2400" b="1" dirty="0">
              <a:solidFill>
                <a:schemeClr val="tx1"/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využití : 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Základní škola a Mateřská škola Zákupy, příspěvková organizace</a:t>
            </a:r>
            <a:br>
              <a:rPr lang="cs-CZ" sz="2000" dirty="0" smtClean="0"/>
            </a:b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energie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Čím je dána vnitřní energie těles?</a:t>
            </a:r>
          </a:p>
          <a:p>
            <a:pPr lvl="1"/>
            <a:r>
              <a:rPr lang="cs-CZ" dirty="0" smtClean="0"/>
              <a:t>Rychlostí pohybu částic látky – pohybová energie částic</a:t>
            </a:r>
          </a:p>
          <a:p>
            <a:r>
              <a:rPr lang="cs-CZ" dirty="0" smtClean="0"/>
              <a:t>Jak se jinak nazývá energie částic?</a:t>
            </a:r>
          </a:p>
          <a:p>
            <a:pPr lvl="1"/>
            <a:r>
              <a:rPr lang="cs-CZ" dirty="0" smtClean="0"/>
              <a:t>Teplo</a:t>
            </a:r>
          </a:p>
          <a:p>
            <a:r>
              <a:rPr lang="cs-CZ" dirty="0" smtClean="0"/>
              <a:t>Jak lze vnitřní energii látky zvýšit?</a:t>
            </a:r>
          </a:p>
          <a:p>
            <a:pPr lvl="1"/>
            <a:r>
              <a:rPr lang="cs-CZ" dirty="0" smtClean="0"/>
              <a:t>Dodáním práce</a:t>
            </a:r>
          </a:p>
          <a:p>
            <a:r>
              <a:rPr lang="cs-CZ" dirty="0" smtClean="0"/>
              <a:t>Uveď příklad zvýšení vnitřní energie</a:t>
            </a:r>
          </a:p>
          <a:p>
            <a:pPr lvl="1"/>
            <a:r>
              <a:rPr lang="cs-CZ" dirty="0" smtClean="0"/>
              <a:t>Tření rukou</a:t>
            </a:r>
            <a:endParaRPr lang="cs-CZ" dirty="0"/>
          </a:p>
          <a:p>
            <a:r>
              <a:rPr lang="cs-CZ" dirty="0" smtClean="0"/>
              <a:t>Co vyjadřuje teplota?</a:t>
            </a:r>
          </a:p>
          <a:p>
            <a:pPr lvl="1"/>
            <a:r>
              <a:rPr lang="cs-CZ" dirty="0" smtClean="0"/>
              <a:t>Míru vnitřní energie látky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141-C52C-458F-B4D0-2A0A8D8FBE8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7" name="Obrázek 6" descr="1194986043631776036coffe_tea_01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2016224"/>
            <a:ext cx="2643960" cy="3933056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467544" y="1700808"/>
            <a:ext cx="59046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67544" y="2852936"/>
            <a:ext cx="56886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67544" y="3645024"/>
            <a:ext cx="56886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4437112"/>
            <a:ext cx="56886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7544" y="5445224"/>
            <a:ext cx="56886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Tepelné výměny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Jaké druhy tepelné výměny znáš?</a:t>
            </a:r>
          </a:p>
          <a:p>
            <a:pPr lvl="1"/>
            <a:r>
              <a:rPr lang="cs-CZ" dirty="0" smtClean="0"/>
              <a:t>Vedením</a:t>
            </a:r>
          </a:p>
          <a:p>
            <a:pPr lvl="1"/>
            <a:r>
              <a:rPr lang="cs-CZ" dirty="0" smtClean="0"/>
              <a:t>Prouděním</a:t>
            </a:r>
          </a:p>
          <a:p>
            <a:pPr lvl="1"/>
            <a:r>
              <a:rPr lang="cs-CZ" dirty="0" smtClean="0"/>
              <a:t>Zářením</a:t>
            </a:r>
          </a:p>
          <a:p>
            <a:r>
              <a:rPr lang="cs-CZ" dirty="0" smtClean="0"/>
              <a:t>Co je to tepelný izolant? Uveď příklad.</a:t>
            </a:r>
          </a:p>
          <a:p>
            <a:pPr lvl="1"/>
            <a:r>
              <a:rPr lang="cs-CZ" dirty="0" smtClean="0"/>
              <a:t>Látka nebo těleso které vede teplo jen velmi málo.</a:t>
            </a:r>
          </a:p>
          <a:p>
            <a:pPr lvl="1"/>
            <a:r>
              <a:rPr lang="cs-CZ" dirty="0" smtClean="0"/>
              <a:t>Dřevo, plasty, sklo, </a:t>
            </a:r>
            <a:r>
              <a:rPr lang="cs-CZ" dirty="0" err="1" smtClean="0"/>
              <a:t>neoprénový</a:t>
            </a:r>
            <a:r>
              <a:rPr lang="cs-CZ" dirty="0" smtClean="0"/>
              <a:t> oblek</a:t>
            </a:r>
          </a:p>
          <a:p>
            <a:r>
              <a:rPr lang="cs-CZ" dirty="0" smtClean="0"/>
              <a:t>Jak lze využít tepelné izolanty?</a:t>
            </a:r>
          </a:p>
          <a:p>
            <a:pPr lvl="1"/>
            <a:r>
              <a:rPr lang="cs-CZ" dirty="0" smtClean="0"/>
              <a:t>Izolace domů, oděvy, termoska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141-C52C-458F-B4D0-2A0A8D8FBE8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5589240"/>
            <a:ext cx="59046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67544" y="1700808"/>
            <a:ext cx="590465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3861048"/>
            <a:ext cx="590465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Měrná tepelná kapacita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představuje měrná tepelná kapacita?</a:t>
            </a:r>
          </a:p>
          <a:p>
            <a:pPr lvl="1"/>
            <a:r>
              <a:rPr lang="cs-CZ" dirty="0" smtClean="0"/>
              <a:t>Množství tepla dodané látce, aby se jeho teplota zvýšila</a:t>
            </a:r>
            <a:br>
              <a:rPr lang="cs-CZ" dirty="0" smtClean="0"/>
            </a:br>
            <a:r>
              <a:rPr lang="cs-CZ" dirty="0" smtClean="0"/>
              <a:t>o 1 °C.</a:t>
            </a:r>
          </a:p>
          <a:p>
            <a:r>
              <a:rPr lang="cs-CZ" dirty="0" smtClean="0"/>
              <a:t>Jaký je vztah pro výpočet tepla?</a:t>
            </a:r>
          </a:p>
          <a:p>
            <a:pPr lvl="1"/>
            <a:r>
              <a:rPr lang="cs-CZ" dirty="0" smtClean="0"/>
              <a:t>Q = m.</a:t>
            </a:r>
            <a:r>
              <a:rPr lang="cs-CZ" dirty="0" err="1" smtClean="0"/>
              <a:t>c</a:t>
            </a:r>
            <a:r>
              <a:rPr lang="cs-CZ" dirty="0" smtClean="0"/>
              <a:t>.(t-t</a:t>
            </a:r>
            <a:r>
              <a:rPr lang="cs-CZ" baseline="-25000" dirty="0" smtClean="0"/>
              <a:t>0</a:t>
            </a:r>
            <a:r>
              <a:rPr lang="cs-CZ" dirty="0" smtClean="0"/>
              <a:t>)		</a:t>
            </a:r>
          </a:p>
          <a:p>
            <a:r>
              <a:rPr lang="cs-CZ" dirty="0" smtClean="0"/>
              <a:t>Kdy tento vztah neplatí?</a:t>
            </a:r>
          </a:p>
          <a:p>
            <a:pPr lvl="1"/>
            <a:r>
              <a:rPr lang="cs-CZ" dirty="0" smtClean="0"/>
              <a:t>Při změnách skupenství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141-C52C-458F-B4D0-2A0A8D8FBE8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95536" y="5373216"/>
            <a:ext cx="60486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95536" y="4221088"/>
            <a:ext cx="60486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95536" y="2204864"/>
            <a:ext cx="597666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8.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8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</a:t>
            </a:r>
            <a:r>
              <a:rPr lang="cs-CZ" sz="1000" b="0" smtClean="0"/>
              <a:t>školy 8, </a:t>
            </a:r>
            <a:r>
              <a:rPr lang="cs-CZ" sz="1000" b="0" dirty="0" smtClean="0"/>
              <a:t>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– obrázky:</a:t>
            </a:r>
          </a:p>
        </p:txBody>
      </p:sp>
    </p:spTree>
    <p:extLst>
      <p:ext uri="{BB962C8B-B14F-4D97-AF65-F5344CB8AC3E}">
        <p14:creationId xmlns:p14="http://schemas.microsoft.com/office/powerpoint/2010/main" val="25969402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297</Words>
  <Application>Microsoft Office PowerPoint</Application>
  <PresentationFormat>Předvádění na obrazovce (4:3)</PresentationFormat>
  <Paragraphs>59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Fyzika 8. ročník Vnitřní energie tělesa, teplo, tepelné výměny Ing. Milan Dufek</vt:lpstr>
      <vt:lpstr>Vnitřní energie tělesa</vt:lpstr>
      <vt:lpstr>Tepelné výměny</vt:lpstr>
      <vt:lpstr>Měrná tepelná kapacita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48</cp:revision>
  <dcterms:created xsi:type="dcterms:W3CDTF">2012-06-03T21:25:08Z</dcterms:created>
  <dcterms:modified xsi:type="dcterms:W3CDTF">2012-06-25T20:43:29Z</dcterms:modified>
</cp:coreProperties>
</file>