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66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75" autoAdjust="0"/>
  </p:normalViewPr>
  <p:slideViewPr>
    <p:cSldViewPr>
      <p:cViewPr>
        <p:scale>
          <a:sx n="100" d="100"/>
          <a:sy n="100" d="100"/>
        </p:scale>
        <p:origin x="-34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23F6-44D0-4790-8226-AD567EEFD6B7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8A20-8CCC-43F5-850B-3989E2AE05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54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3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http://upload.wikimedia.org/wikipedia/commons/2/2e/Trebuchet.jpg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techmania.cz</a:t>
            </a:r>
            <a:r>
              <a:rPr lang="cs-CZ" dirty="0" smtClean="0"/>
              <a:t>/</a:t>
            </a:r>
            <a:r>
              <a:rPr lang="cs-CZ" dirty="0" err="1" smtClean="0"/>
              <a:t>edutorium</a:t>
            </a:r>
            <a:r>
              <a:rPr lang="cs-CZ" dirty="0" smtClean="0"/>
              <a:t>/data/</a:t>
            </a:r>
            <a:r>
              <a:rPr lang="cs-CZ" dirty="0" err="1" smtClean="0"/>
              <a:t>fil</a:t>
            </a:r>
            <a:r>
              <a:rPr lang="cs-CZ" dirty="0" smtClean="0"/>
              <a:t>_0702.gif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clker.com</a:t>
            </a:r>
            <a:r>
              <a:rPr lang="cs-CZ" dirty="0" smtClean="0"/>
              <a:t>/</a:t>
            </a:r>
            <a:r>
              <a:rPr lang="cs-CZ" dirty="0" err="1" smtClean="0"/>
              <a:t>cliparts</a:t>
            </a:r>
            <a:r>
              <a:rPr lang="cs-CZ" dirty="0" smtClean="0"/>
              <a:t>/6/2/9/3/11949853522092957340box_</a:t>
            </a:r>
            <a:r>
              <a:rPr lang="cs-CZ" dirty="0" err="1" smtClean="0"/>
              <a:t>with</a:t>
            </a:r>
            <a:r>
              <a:rPr lang="cs-CZ" dirty="0" smtClean="0"/>
              <a:t>_</a:t>
            </a:r>
            <a:r>
              <a:rPr lang="cs-CZ" dirty="0" err="1" smtClean="0"/>
              <a:t>spring</a:t>
            </a:r>
            <a:r>
              <a:rPr lang="cs-CZ" dirty="0" smtClean="0"/>
              <a:t>_</a:t>
            </a:r>
            <a:r>
              <a:rPr lang="cs-CZ" dirty="0" err="1" smtClean="0"/>
              <a:t>nicu</a:t>
            </a:r>
            <a:r>
              <a:rPr lang="cs-CZ" dirty="0" smtClean="0"/>
              <a:t>_</a:t>
            </a:r>
            <a:r>
              <a:rPr lang="cs-CZ" dirty="0" err="1" smtClean="0"/>
              <a:t>buc</a:t>
            </a:r>
            <a:r>
              <a:rPr lang="cs-CZ" dirty="0" smtClean="0"/>
              <a:t>_02.svg.med.png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zdrojů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98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812448" y="6165336"/>
            <a:ext cx="792000" cy="288000"/>
          </a:xfrm>
        </p:spPr>
        <p:txBody>
          <a:bodyPr/>
          <a:lstStyle/>
          <a:p>
            <a:fld id="{57BBD5B1-1522-4717-BAE4-B85579DC2B9D}" type="datetime1">
              <a:rPr lang="cs-CZ" smtClean="0"/>
              <a:pPr/>
              <a:t>25.6.2012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516216" y="6165304"/>
            <a:ext cx="1224000" cy="293117"/>
          </a:xfrm>
        </p:spPr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76504" y="6170389"/>
            <a:ext cx="432000" cy="293117"/>
          </a:xfrm>
        </p:spPr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88" y="5589240"/>
            <a:ext cx="3810532" cy="85737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8" name="TextovéPole 7"/>
          <p:cNvSpPr txBox="1"/>
          <p:nvPr userDrawn="1"/>
        </p:nvSpPr>
        <p:spPr>
          <a:xfrm>
            <a:off x="35495" y="5229197"/>
            <a:ext cx="385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500" b="1" dirty="0"/>
              <a:t>Výukový materiál zpracovaný v rámci </a:t>
            </a:r>
            <a:r>
              <a:rPr lang="cs-CZ" sz="1500" b="1" dirty="0" smtClean="0"/>
              <a:t>projektu</a:t>
            </a:r>
          </a:p>
        </p:txBody>
      </p:sp>
    </p:spTree>
    <p:extLst>
      <p:ext uri="{BB962C8B-B14F-4D97-AF65-F5344CB8AC3E}">
        <p14:creationId xmlns:p14="http://schemas.microsoft.com/office/powerpoint/2010/main" val="356379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AB89-6EB1-45CB-A25F-47715A1D03E0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5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0709-4779-42A0-9093-40CA5F813DE5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8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" y="36000"/>
            <a:ext cx="9072000" cy="10572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7" y="1196752"/>
            <a:ext cx="6408712" cy="489654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BEF1-923E-4D9E-8610-F35D23B36A31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98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375E-7EE2-4888-8286-02349BF4CB67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64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F708-A9EA-4C83-8709-779EF52B861E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13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68E7-4815-4B00-8367-14112D07E552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97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5DCD-E403-4375-B96D-D3BE61DBFAB0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0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1225-0E34-44E2-82AE-F7B4698B72C8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0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CD31-EE24-4119-A745-2D74D3423F54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3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B090-9D3D-40F3-89C8-2887BCEE6152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2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60016" y="44624"/>
            <a:ext cx="7948488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496" y="1196752"/>
            <a:ext cx="9073007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812448" y="6174011"/>
            <a:ext cx="792000" cy="301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A945-263D-4758-999D-EA19F9CFF1E1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16352" y="6165304"/>
            <a:ext cx="1224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76504" y="6170389"/>
            <a:ext cx="432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DDC0-1543-4E9F-B033-BFD48BF44B7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 userDrawn="1"/>
        </p:nvSpPr>
        <p:spPr>
          <a:xfrm>
            <a:off x="4355976" y="6525344"/>
            <a:ext cx="2088000" cy="288032"/>
          </a:xfrm>
          <a:prstGeom prst="actionButtonForwardNex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Konec 7">
            <a:hlinkClick r:id="" action="ppaction://hlinkshowjump?jump=lastslide" highlightClick="1"/>
          </p:cNvPr>
          <p:cNvSpPr/>
          <p:nvPr userDrawn="1"/>
        </p:nvSpPr>
        <p:spPr>
          <a:xfrm>
            <a:off x="6516216" y="6525344"/>
            <a:ext cx="2088000" cy="288032"/>
          </a:xfrm>
          <a:prstGeom prst="actionButtonEn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Zpět nebo Předchozí 8">
            <a:hlinkClick r:id="" action="ppaction://hlinkshowjump?jump=previousslide" highlightClick="1"/>
          </p:cNvPr>
          <p:cNvSpPr/>
          <p:nvPr userDrawn="1"/>
        </p:nvSpPr>
        <p:spPr>
          <a:xfrm>
            <a:off x="2195736" y="6525344"/>
            <a:ext cx="2088000" cy="288032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mů 9">
            <a:hlinkClick r:id="" action="ppaction://hlinkshowjump?jump=firstslide" highlightClick="1"/>
          </p:cNvPr>
          <p:cNvSpPr/>
          <p:nvPr userDrawn="1"/>
        </p:nvSpPr>
        <p:spPr>
          <a:xfrm>
            <a:off x="35496" y="6525344"/>
            <a:ext cx="2088000" cy="288032"/>
          </a:xfrm>
          <a:prstGeom prst="actionButtonHom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44624"/>
            <a:ext cx="10477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lačítko akce: Vlastní 12">
            <a:hlinkClick r:id="" action="ppaction://hlinkshowjump?jump=endshow" highlightClick="1"/>
          </p:cNvPr>
          <p:cNvSpPr/>
          <p:nvPr userDrawn="1"/>
        </p:nvSpPr>
        <p:spPr>
          <a:xfrm>
            <a:off x="8676584" y="6525344"/>
            <a:ext cx="431920" cy="288000"/>
          </a:xfrm>
          <a:prstGeom prst="actionButtonBlank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2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5" y="980728"/>
            <a:ext cx="9072000" cy="180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b="1" dirty="0" smtClean="0"/>
              <a:t>Fyzika</a:t>
            </a:r>
            <a:r>
              <a:rPr lang="cs-CZ" sz="4800" b="1" dirty="0" smtClean="0"/>
              <a:t> 8. </a:t>
            </a:r>
            <a:r>
              <a:rPr lang="cs-CZ" sz="4800" b="1" dirty="0"/>
              <a:t>ročník</a:t>
            </a:r>
            <a:br>
              <a:rPr lang="cs-CZ" sz="4800" b="1" dirty="0"/>
            </a:br>
            <a:r>
              <a:rPr lang="cs-CZ" b="1" dirty="0"/>
              <a:t>Polohová a pohybová energie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Ing. Milan Dufek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3" y="2996952"/>
            <a:ext cx="7416825" cy="1800000"/>
          </a:xfrm>
          <a:noFill/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cs-CZ" sz="2400" b="1" dirty="0">
                <a:solidFill>
                  <a:schemeClr val="tx1"/>
                </a:solidFill>
              </a:rPr>
              <a:t>Cíl : Upevnit učivo délka, hmotnost, objem, čas, teplota </a:t>
            </a: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Časový </a:t>
            </a:r>
            <a:r>
              <a:rPr lang="cs-CZ" sz="2400" b="1" dirty="0">
                <a:solidFill>
                  <a:schemeClr val="tx1"/>
                </a:solidFill>
              </a:rPr>
              <a:t>nárok : 30 min</a:t>
            </a: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Pomůcky </a:t>
            </a:r>
            <a:r>
              <a:rPr lang="cs-CZ" sz="2400" b="1" dirty="0">
                <a:solidFill>
                  <a:schemeClr val="tx1"/>
                </a:solidFill>
              </a:rPr>
              <a:t>: </a:t>
            </a:r>
            <a:r>
              <a:rPr lang="cs-CZ" sz="2400" b="1" dirty="0" smtClean="0">
                <a:solidFill>
                  <a:schemeClr val="tx1"/>
                </a:solidFill>
              </a:rPr>
              <a:t>PC, </a:t>
            </a:r>
            <a:r>
              <a:rPr lang="cs-CZ" sz="2400" b="1" dirty="0" err="1" smtClean="0">
                <a:solidFill>
                  <a:schemeClr val="tx1"/>
                </a:solidFill>
              </a:rPr>
              <a:t>dataprojektor</a:t>
            </a:r>
            <a:r>
              <a:rPr lang="cs-CZ" sz="2400" b="1" smtClean="0">
                <a:solidFill>
                  <a:schemeClr val="tx1"/>
                </a:solidFill>
              </a:rPr>
              <a:t>, interaktivní tabule</a:t>
            </a:r>
            <a:endParaRPr lang="cs-CZ" sz="2400" b="1" dirty="0">
              <a:solidFill>
                <a:schemeClr val="tx1"/>
              </a:solidFill>
            </a:endParaRP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Metodické </a:t>
            </a:r>
            <a:r>
              <a:rPr lang="cs-CZ" sz="2400" b="1" dirty="0">
                <a:solidFill>
                  <a:schemeClr val="tx1"/>
                </a:solidFill>
              </a:rPr>
              <a:t>pokyny k využití : procvičovací část </a:t>
            </a:r>
            <a:r>
              <a:rPr lang="cs-CZ" sz="2400" b="1" dirty="0" smtClean="0">
                <a:solidFill>
                  <a:schemeClr val="tx1"/>
                </a:solidFill>
              </a:rPr>
              <a:t>hodiny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64778" y="123605"/>
            <a:ext cx="7871717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Základní škola a Mateřská škola Zákupy, příspěvková organizace</a:t>
            </a:r>
            <a:br>
              <a:rPr lang="cs-CZ" sz="2000" dirty="0" smtClean="0"/>
            </a:br>
            <a:r>
              <a:rPr lang="cs-CZ" sz="2000" dirty="0" smtClean="0"/>
              <a:t>Školní 347, 471 23 Zákupy</a:t>
            </a:r>
          </a:p>
        </p:txBody>
      </p:sp>
    </p:spTree>
    <p:extLst>
      <p:ext uri="{BB962C8B-B14F-4D97-AF65-F5344CB8AC3E}">
        <p14:creationId xmlns:p14="http://schemas.microsoft.com/office/powerpoint/2010/main" val="42495489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Pohybová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Veličina pohybová energie</a:t>
            </a:r>
          </a:p>
          <a:p>
            <a:pPr lvl="1"/>
            <a:r>
              <a:rPr lang="cs-CZ" dirty="0" smtClean="0"/>
              <a:t>Značka </a:t>
            </a:r>
            <a:r>
              <a:rPr lang="cs-CZ" b="1" dirty="0" err="1" smtClean="0"/>
              <a:t>E</a:t>
            </a:r>
            <a:r>
              <a:rPr lang="cs-CZ" b="1" baseline="-25000" dirty="0" err="1" smtClean="0"/>
              <a:t>k</a:t>
            </a:r>
            <a:r>
              <a:rPr lang="cs-CZ" dirty="0" smtClean="0"/>
              <a:t>, jednotka Joule [</a:t>
            </a:r>
            <a:r>
              <a:rPr lang="cs-CZ" b="1" dirty="0" smtClean="0"/>
              <a:t>J</a:t>
            </a:r>
            <a:r>
              <a:rPr lang="cs-CZ" dirty="0" smtClean="0"/>
              <a:t>]</a:t>
            </a:r>
          </a:p>
          <a:p>
            <a:r>
              <a:rPr lang="cs-CZ" dirty="0" smtClean="0"/>
              <a:t>Kdy má těleso pohybovou energii?</a:t>
            </a:r>
          </a:p>
          <a:p>
            <a:pPr lvl="1"/>
            <a:r>
              <a:rPr lang="cs-CZ" dirty="0" smtClean="0"/>
              <a:t>Když se těleso pohybuje a může konat práci</a:t>
            </a:r>
          </a:p>
          <a:p>
            <a:r>
              <a:rPr lang="cs-CZ" dirty="0" smtClean="0"/>
              <a:t>Jak určíme pohybovou energii?</a:t>
            </a:r>
          </a:p>
          <a:p>
            <a:pPr lvl="1"/>
            <a:r>
              <a:rPr lang="cs-CZ" dirty="0" smtClean="0"/>
              <a:t>Podle vykonané práce až do zastavení</a:t>
            </a:r>
          </a:p>
          <a:p>
            <a:pPr lvl="1"/>
            <a:r>
              <a:rPr lang="cs-CZ" b="1" dirty="0" err="1" smtClean="0"/>
              <a:t>E</a:t>
            </a:r>
            <a:r>
              <a:rPr lang="cs-CZ" b="1" baseline="-25000" dirty="0" err="1" smtClean="0"/>
              <a:t>k</a:t>
            </a:r>
            <a:r>
              <a:rPr lang="cs-CZ" b="1" dirty="0" smtClean="0"/>
              <a:t> = W [J]</a:t>
            </a:r>
            <a:endParaRPr lang="cs-CZ" dirty="0" smtClean="0"/>
          </a:p>
          <a:p>
            <a:r>
              <a:rPr lang="cs-CZ" dirty="0" smtClean="0"/>
              <a:t>Na čem závisí pohybová energie?</a:t>
            </a:r>
          </a:p>
          <a:p>
            <a:pPr lvl="1"/>
            <a:r>
              <a:rPr lang="cs-CZ" dirty="0" smtClean="0"/>
              <a:t>Na hmotnosti tělesa a rychlosti pohybu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141-C52C-458F-B4D0-2A0A8D8FBE80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8" name="Obrázek 7" descr="Trebuch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1285876"/>
            <a:ext cx="2857499" cy="2143124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395536" y="1628800"/>
            <a:ext cx="57600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95536" y="2636912"/>
            <a:ext cx="57600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95536" y="3933056"/>
            <a:ext cx="57600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95536" y="5373216"/>
            <a:ext cx="57600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5515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Polohová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Veličina polohová energie (potenciální)</a:t>
            </a:r>
          </a:p>
          <a:p>
            <a:pPr lvl="1"/>
            <a:r>
              <a:rPr lang="cs-CZ" dirty="0" smtClean="0"/>
              <a:t>Značka </a:t>
            </a:r>
            <a:r>
              <a:rPr lang="cs-CZ" b="1" dirty="0" err="1" smtClean="0"/>
              <a:t>E</a:t>
            </a:r>
            <a:r>
              <a:rPr lang="cs-CZ" b="1" baseline="-25000" dirty="0" err="1" smtClean="0"/>
              <a:t>p</a:t>
            </a:r>
            <a:r>
              <a:rPr lang="cs-CZ" dirty="0" smtClean="0"/>
              <a:t>, jednotka Joule [</a:t>
            </a:r>
            <a:r>
              <a:rPr lang="cs-CZ" b="1" dirty="0" smtClean="0"/>
              <a:t>J</a:t>
            </a:r>
            <a:r>
              <a:rPr lang="cs-CZ" dirty="0" smtClean="0"/>
              <a:t>]</a:t>
            </a:r>
          </a:p>
          <a:p>
            <a:r>
              <a:rPr lang="cs-CZ" dirty="0" smtClean="0"/>
              <a:t>Kdy má těleso polohovou energii?</a:t>
            </a:r>
          </a:p>
          <a:p>
            <a:pPr lvl="1"/>
            <a:r>
              <a:rPr lang="cs-CZ" dirty="0" smtClean="0"/>
              <a:t>Když se nachází ve výšce na povrchem</a:t>
            </a:r>
            <a:br>
              <a:rPr lang="cs-CZ" dirty="0" smtClean="0"/>
            </a:br>
            <a:r>
              <a:rPr lang="cs-CZ" dirty="0" smtClean="0"/>
              <a:t>v gravitačním poli Země.</a:t>
            </a:r>
          </a:p>
          <a:p>
            <a:r>
              <a:rPr lang="cs-CZ" dirty="0" smtClean="0"/>
              <a:t>Jak určíme polohovou energii?</a:t>
            </a:r>
          </a:p>
          <a:p>
            <a:pPr lvl="1"/>
            <a:r>
              <a:rPr lang="cs-CZ" b="1" dirty="0" err="1" smtClean="0"/>
              <a:t>E</a:t>
            </a:r>
            <a:r>
              <a:rPr lang="cs-CZ" b="1" baseline="-25000" dirty="0" err="1" smtClean="0"/>
              <a:t>p</a:t>
            </a:r>
            <a:r>
              <a:rPr lang="cs-CZ" b="1" dirty="0" smtClean="0"/>
              <a:t> = m . g . h	[J]	[kg].[N/kg].[m]</a:t>
            </a:r>
            <a:endParaRPr lang="cs-CZ" dirty="0" smtClean="0"/>
          </a:p>
          <a:p>
            <a:r>
              <a:rPr lang="cs-CZ" dirty="0" smtClean="0"/>
              <a:t>Na čem závisí polohová energie?</a:t>
            </a:r>
          </a:p>
          <a:p>
            <a:pPr lvl="1"/>
            <a:r>
              <a:rPr lang="cs-CZ" dirty="0" smtClean="0"/>
              <a:t>Na hmotnosti tělesa a výšce od povrchu</a:t>
            </a:r>
          </a:p>
          <a:p>
            <a:r>
              <a:rPr lang="cs-CZ" dirty="0" smtClean="0"/>
              <a:t>Kdy můžeme hovořit o polohové energii pružnosti?</a:t>
            </a:r>
          </a:p>
          <a:p>
            <a:pPr lvl="1"/>
            <a:r>
              <a:rPr lang="cs-CZ" dirty="0" smtClean="0"/>
              <a:t>U natažené pružiny, tětivy apod.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141-C52C-458F-B4D0-2A0A8D8FBE80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7" name="Obrázek 6" descr="fil_070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052736"/>
            <a:ext cx="3086057" cy="2592288"/>
          </a:xfrm>
          <a:prstGeom prst="rect">
            <a:avLst/>
          </a:prstGeom>
        </p:spPr>
      </p:pic>
      <p:pic>
        <p:nvPicPr>
          <p:cNvPr id="8" name="Obrázek 7" descr="11949853522092957340box_with_spring_nicu_buc_02.svg.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3847786"/>
            <a:ext cx="2376264" cy="2194084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395536" y="1556792"/>
            <a:ext cx="54726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95536" y="2348880"/>
            <a:ext cx="54726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67544" y="3429000"/>
            <a:ext cx="54006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67544" y="4221088"/>
            <a:ext cx="54006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67544" y="5373216"/>
            <a:ext cx="57606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5515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8" y="1196752"/>
            <a:ext cx="9073007" cy="4896544"/>
          </a:xfrm>
        </p:spPr>
        <p:txBody>
          <a:bodyPr>
            <a:normAutofit/>
          </a:bodyPr>
          <a:lstStyle/>
          <a:p>
            <a:r>
              <a:rPr lang="cs-CZ" sz="1400" b="0" dirty="0" smtClean="0"/>
              <a:t>Literatura</a:t>
            </a:r>
            <a:r>
              <a:rPr lang="cs-CZ" sz="1600" b="0" dirty="0" smtClean="0"/>
              <a:t>:</a:t>
            </a:r>
          </a:p>
          <a:p>
            <a:pPr lvl="1"/>
            <a:r>
              <a:rPr lang="cs-CZ" sz="1000" b="0" dirty="0" smtClean="0"/>
              <a:t>Fyzika pro 8. ročník základní školy, Kolářová R., Bohuněk J., Prometheus, Praha 2006, 2. vyd.</a:t>
            </a:r>
          </a:p>
          <a:p>
            <a:pPr lvl="1"/>
            <a:r>
              <a:rPr lang="cs-CZ" sz="1000" b="0" dirty="0" smtClean="0"/>
              <a:t>Fyzika 8 </a:t>
            </a:r>
            <a:r>
              <a:rPr lang="cs-CZ" sz="1000" b="0" dirty="0"/>
              <a:t>pro </a:t>
            </a:r>
            <a:r>
              <a:rPr lang="cs-CZ" sz="1000" b="0" dirty="0" smtClean="0"/>
              <a:t>základní školy a víceletá gymnázia, kolektiv, Fraus, Plzeň 2004, 1. vyd.</a:t>
            </a:r>
          </a:p>
          <a:p>
            <a:pPr lvl="1"/>
            <a:r>
              <a:rPr lang="cs-CZ" sz="1000" b="0" dirty="0" smtClean="0"/>
              <a:t>Tematické prověrky z učiva fyziky základní </a:t>
            </a:r>
            <a:r>
              <a:rPr lang="cs-CZ" sz="1000" b="0" smtClean="0"/>
              <a:t>školy 8, </a:t>
            </a:r>
            <a:r>
              <a:rPr lang="cs-CZ" sz="1000" b="0" dirty="0" smtClean="0"/>
              <a:t>Bohuněk J., Hejnová E., Prometheus, Praha 2005, 1. vyd.</a:t>
            </a:r>
          </a:p>
          <a:p>
            <a:pPr lvl="1"/>
            <a:r>
              <a:rPr lang="cs-CZ" sz="1000" b="0" dirty="0" smtClean="0"/>
              <a:t>Fyzika 1 – Fyzikální veličiny a jejich měření, Tesař J., SPN, Praha 2007, 1. vyd.</a:t>
            </a:r>
          </a:p>
          <a:p>
            <a:r>
              <a:rPr lang="cs-CZ" sz="1400" b="0" dirty="0" smtClean="0"/>
              <a:t>Internet – obrázky:</a:t>
            </a:r>
          </a:p>
        </p:txBody>
      </p:sp>
    </p:spTree>
    <p:extLst>
      <p:ext uri="{BB962C8B-B14F-4D97-AF65-F5344CB8AC3E}">
        <p14:creationId xmlns:p14="http://schemas.microsoft.com/office/powerpoint/2010/main" val="25969402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222</TotalTime>
  <Words>256</Words>
  <Application>Microsoft Office PowerPoint</Application>
  <PresentationFormat>Předvádění na obrazovce (4:3)</PresentationFormat>
  <Paragraphs>48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Fyzika 8. ročník Polohová a pohybová energie Ing. Milan Dufek</vt:lpstr>
      <vt:lpstr>Pohybová energie</vt:lpstr>
      <vt:lpstr>Polohová energie</vt:lpstr>
      <vt:lpstr>Použité zdroje informací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Milan</cp:lastModifiedBy>
  <cp:revision>48</cp:revision>
  <dcterms:created xsi:type="dcterms:W3CDTF">2012-06-03T21:25:08Z</dcterms:created>
  <dcterms:modified xsi:type="dcterms:W3CDTF">2012-06-25T21:57:09Z</dcterms:modified>
</cp:coreProperties>
</file>