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5812" autoAdjust="0"/>
  </p:normalViewPr>
  <p:slideViewPr>
    <p:cSldViewPr>
      <p:cViewPr>
        <p:scale>
          <a:sx n="100" d="100"/>
          <a:sy n="100" d="100"/>
        </p:scale>
        <p:origin x="-34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techmania.cz</a:t>
            </a:r>
            <a:r>
              <a:rPr lang="cs-CZ" dirty="0" smtClean="0"/>
              <a:t>/</a:t>
            </a:r>
            <a:r>
              <a:rPr lang="cs-CZ" dirty="0" err="1" smtClean="0"/>
              <a:t>edutorium</a:t>
            </a:r>
            <a:r>
              <a:rPr lang="cs-CZ" dirty="0" smtClean="0"/>
              <a:t>/data/</a:t>
            </a:r>
            <a:r>
              <a:rPr lang="cs-CZ" dirty="0" err="1" smtClean="0"/>
              <a:t>fil</a:t>
            </a:r>
            <a:r>
              <a:rPr lang="cs-CZ" dirty="0" smtClean="0"/>
              <a:t>_0688.gif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57BBD5B1-1522-4717-BAE4-B85579DC2B9D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10" name="TextovéPole 9"/>
          <p:cNvSpPr txBox="1"/>
          <p:nvPr userDrawn="1"/>
        </p:nvSpPr>
        <p:spPr>
          <a:xfrm>
            <a:off x="35495" y="5229197"/>
            <a:ext cx="385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AB89-6EB1-45CB-A25F-47715A1D03E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0709-4779-42A0-9093-40CA5F813DE5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" y="35999"/>
            <a:ext cx="9072000" cy="10440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BEF1-923E-4D9E-8610-F35D23B36A31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375E-7EE2-4888-8286-02349BF4CB67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2F708-A9EA-4C83-8709-779EF52B861E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68E7-4815-4B00-8367-14112D07E552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5DCD-E403-4375-B96D-D3BE61DBFAB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1225-0E34-44E2-82AE-F7B4698B72C8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CD31-EE24-4119-A745-2D74D3423F54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B090-9D3D-40F3-89C8-2887BCEE6152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776000" y="6174011"/>
            <a:ext cx="828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A945-263D-4758-999D-EA19F9CFF1E1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480000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Ing. Milan Dufek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mania.cz/edutorium/data/fil_0688.gi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8.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b="1" dirty="0"/>
              <a:t>Práce, výkon, účinnost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3" y="2996952"/>
            <a:ext cx="7416825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cs-CZ" sz="2400" b="1" dirty="0">
                <a:solidFill>
                  <a:schemeClr val="tx1"/>
                </a:solidFill>
              </a:rPr>
              <a:t>Cíl : Upevnit učivo </a:t>
            </a:r>
            <a:r>
              <a:rPr lang="cs-CZ" sz="2400" b="1" dirty="0" smtClean="0">
                <a:solidFill>
                  <a:schemeClr val="tx1"/>
                </a:solidFill>
              </a:rPr>
              <a:t>mechanická práce, výkon, účinnost </a:t>
            </a:r>
            <a:endParaRPr lang="cs-CZ" sz="2400" b="1" dirty="0">
              <a:solidFill>
                <a:schemeClr val="tx1"/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Časový </a:t>
            </a:r>
            <a:r>
              <a:rPr lang="cs-CZ" sz="2400" b="1" dirty="0">
                <a:solidFill>
                  <a:schemeClr val="tx1"/>
                </a:solidFill>
              </a:rPr>
              <a:t>nárok : 30 min</a:t>
            </a: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Pomůcky </a:t>
            </a:r>
            <a:r>
              <a:rPr lang="cs-CZ" sz="2400" b="1" dirty="0">
                <a:solidFill>
                  <a:schemeClr val="tx1"/>
                </a:solidFill>
              </a:rPr>
              <a:t>: </a:t>
            </a:r>
            <a:r>
              <a:rPr lang="cs-CZ" sz="2400" b="1" dirty="0" smtClean="0">
                <a:solidFill>
                  <a:schemeClr val="tx1"/>
                </a:solidFill>
              </a:rPr>
              <a:t>PC, dataprojektor, interaktivní tabule</a:t>
            </a:r>
            <a:endParaRPr lang="cs-CZ" sz="2400" b="1" dirty="0">
              <a:solidFill>
                <a:schemeClr val="tx1"/>
              </a:solidFill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využití : 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Základní škola a Mateřská škola Zákupy, příspěvková organizace</a:t>
            </a:r>
            <a:br>
              <a:rPr lang="cs-CZ" sz="2000" dirty="0" smtClean="0"/>
            </a:b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Veličina práce</a:t>
            </a:r>
          </a:p>
          <a:p>
            <a:pPr lvl="1"/>
            <a:r>
              <a:rPr lang="cs-CZ" dirty="0" smtClean="0"/>
              <a:t>Značka </a:t>
            </a:r>
            <a:r>
              <a:rPr lang="cs-CZ" b="1" dirty="0" smtClean="0"/>
              <a:t>W</a:t>
            </a:r>
          </a:p>
          <a:p>
            <a:pPr lvl="1"/>
            <a:r>
              <a:rPr lang="cs-CZ" dirty="0" smtClean="0"/>
              <a:t>Jednotka </a:t>
            </a:r>
            <a:r>
              <a:rPr lang="cs-CZ" b="1" dirty="0" smtClean="0"/>
              <a:t>Joule</a:t>
            </a:r>
            <a:r>
              <a:rPr lang="cs-CZ" dirty="0" smtClean="0"/>
              <a:t> – značka </a:t>
            </a:r>
            <a:r>
              <a:rPr lang="cs-CZ" b="1" dirty="0" smtClean="0"/>
              <a:t>J</a:t>
            </a:r>
          </a:p>
          <a:p>
            <a:r>
              <a:rPr lang="cs-CZ" dirty="0" smtClean="0"/>
              <a:t>Co představuje fyzikální práce</a:t>
            </a:r>
          </a:p>
          <a:p>
            <a:pPr lvl="1"/>
            <a:r>
              <a:rPr lang="cs-CZ" dirty="0" smtClean="0"/>
              <a:t>Působení síly </a:t>
            </a:r>
            <a:r>
              <a:rPr lang="cs-CZ" b="1" dirty="0" smtClean="0"/>
              <a:t>F</a:t>
            </a:r>
            <a:r>
              <a:rPr lang="cs-CZ" dirty="0" smtClean="0"/>
              <a:t> a přesun tělesa po dráze </a:t>
            </a:r>
            <a:r>
              <a:rPr lang="cs-CZ" b="1" dirty="0" smtClean="0"/>
              <a:t>s</a:t>
            </a:r>
          </a:p>
          <a:p>
            <a:r>
              <a:rPr lang="cs-CZ" dirty="0" smtClean="0"/>
              <a:t>Znáš nějaké další druhy práce?</a:t>
            </a:r>
          </a:p>
          <a:p>
            <a:pPr lvl="1"/>
            <a:r>
              <a:rPr lang="cs-CZ" dirty="0" smtClean="0"/>
              <a:t>Duševní práce – </a:t>
            </a:r>
            <a:r>
              <a:rPr lang="cs-CZ" b="1" dirty="0" smtClean="0"/>
              <a:t>„Nepatří do fyziky“ – opravdu?</a:t>
            </a:r>
            <a:endParaRPr lang="cs-CZ" dirty="0" smtClean="0"/>
          </a:p>
          <a:p>
            <a:r>
              <a:rPr lang="cs-CZ" dirty="0" smtClean="0"/>
              <a:t>Jaký je vztah (vzorec) pro výpočet práce?</a:t>
            </a:r>
          </a:p>
          <a:p>
            <a:pPr lvl="1"/>
            <a:r>
              <a:rPr lang="cs-CZ" b="1" dirty="0" smtClean="0"/>
              <a:t>W = F . s	[J] = [N].[m]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141-C52C-458F-B4D0-2A0A8D8FBE8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7" name="Obrázek 6" descr="fil_068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836712"/>
            <a:ext cx="4536504" cy="150838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467544" y="1772816"/>
            <a:ext cx="41044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67544" y="3356992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67544" y="4437112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5589240"/>
            <a:ext cx="74888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Veličina výkon</a:t>
            </a:r>
          </a:p>
          <a:p>
            <a:pPr lvl="1"/>
            <a:r>
              <a:rPr lang="cs-CZ" dirty="0" smtClean="0"/>
              <a:t>Značka </a:t>
            </a:r>
            <a:r>
              <a:rPr lang="cs-CZ" b="1" dirty="0" smtClean="0"/>
              <a:t>P</a:t>
            </a:r>
          </a:p>
          <a:p>
            <a:pPr lvl="1"/>
            <a:r>
              <a:rPr lang="cs-CZ" dirty="0" smtClean="0"/>
              <a:t>Jednotka </a:t>
            </a:r>
            <a:r>
              <a:rPr lang="cs-CZ" b="1" dirty="0" smtClean="0"/>
              <a:t>Watt</a:t>
            </a:r>
            <a:r>
              <a:rPr lang="cs-CZ" dirty="0" smtClean="0"/>
              <a:t> – značka </a:t>
            </a:r>
            <a:r>
              <a:rPr lang="cs-CZ" b="1" dirty="0" smtClean="0"/>
              <a:t>W</a:t>
            </a:r>
          </a:p>
          <a:p>
            <a:r>
              <a:rPr lang="cs-CZ" dirty="0" smtClean="0"/>
              <a:t>Co představuje fyzikální výkon?</a:t>
            </a:r>
          </a:p>
          <a:p>
            <a:pPr lvl="1"/>
            <a:r>
              <a:rPr lang="cs-CZ" dirty="0" smtClean="0"/>
              <a:t>Mechanická práce </a:t>
            </a:r>
            <a:r>
              <a:rPr lang="cs-CZ" b="1" dirty="0" smtClean="0"/>
              <a:t>W</a:t>
            </a:r>
            <a:r>
              <a:rPr lang="cs-CZ" dirty="0" smtClean="0"/>
              <a:t> vykonaná za jednotku času </a:t>
            </a:r>
            <a:r>
              <a:rPr lang="cs-CZ" b="1" dirty="0" err="1" smtClean="0"/>
              <a:t>t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Jaký je vztah (vzorec) pro výpočet výkonu?</a:t>
            </a:r>
          </a:p>
          <a:p>
            <a:pPr lvl="1"/>
            <a:r>
              <a:rPr lang="cs-CZ" b="1" dirty="0" smtClean="0"/>
              <a:t>P = W / t	[W] = [J]/[s]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141-C52C-458F-B4D0-2A0A8D8FBE8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1772816"/>
            <a:ext cx="54006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95536" y="3356992"/>
            <a:ext cx="79208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71550" y="4509120"/>
            <a:ext cx="79208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Veličina účinnost</a:t>
            </a:r>
          </a:p>
          <a:p>
            <a:pPr lvl="1"/>
            <a:r>
              <a:rPr lang="cs-CZ" dirty="0" smtClean="0"/>
              <a:t>Značka </a:t>
            </a:r>
            <a:r>
              <a:rPr lang="cs-CZ" b="1" dirty="0" smtClean="0">
                <a:latin typeface="Symbol" pitchFamily="18" charset="2"/>
              </a:rPr>
              <a:t>h </a:t>
            </a:r>
            <a:r>
              <a:rPr lang="cs-CZ" dirty="0" smtClean="0"/>
              <a:t>(</a:t>
            </a:r>
            <a:r>
              <a:rPr lang="cs-CZ" dirty="0" err="1" smtClean="0"/>
              <a:t>ný</a:t>
            </a:r>
            <a:r>
              <a:rPr lang="cs-CZ" dirty="0" smtClean="0"/>
              <a:t>)</a:t>
            </a:r>
            <a:endParaRPr lang="cs-CZ" dirty="0" smtClean="0">
              <a:latin typeface="Symbol" pitchFamily="18" charset="2"/>
            </a:endParaRPr>
          </a:p>
          <a:p>
            <a:pPr lvl="1"/>
            <a:r>
              <a:rPr lang="cs-CZ" dirty="0" smtClean="0"/>
              <a:t>Jednotka </a:t>
            </a:r>
            <a:r>
              <a:rPr lang="cs-CZ" b="1" dirty="0" smtClean="0"/>
              <a:t>%</a:t>
            </a:r>
          </a:p>
          <a:p>
            <a:r>
              <a:rPr lang="cs-CZ" dirty="0" smtClean="0"/>
              <a:t>Co představuje účinnost?</a:t>
            </a:r>
          </a:p>
          <a:p>
            <a:pPr lvl="1"/>
            <a:r>
              <a:rPr lang="cs-CZ" dirty="0" smtClean="0"/>
              <a:t>Poměr mezi výkonem a příkonem stroje při vykonávání práce</a:t>
            </a:r>
          </a:p>
          <a:p>
            <a:r>
              <a:rPr lang="cs-CZ" dirty="0" smtClean="0"/>
              <a:t>Jaký je vztah (vzorec) pro výpočet účinnosti?</a:t>
            </a:r>
          </a:p>
          <a:p>
            <a:pPr lvl="1"/>
            <a:r>
              <a:rPr lang="cs-CZ" b="1" dirty="0" smtClean="0">
                <a:latin typeface="Symbol" pitchFamily="18" charset="2"/>
              </a:rPr>
              <a:t>h</a:t>
            </a:r>
            <a:r>
              <a:rPr lang="cs-CZ" b="1" dirty="0" smtClean="0"/>
              <a:t> = P / P</a:t>
            </a:r>
            <a:r>
              <a:rPr lang="cs-CZ" b="1" baseline="-25000" dirty="0" smtClean="0"/>
              <a:t>0</a:t>
            </a:r>
            <a:r>
              <a:rPr lang="cs-CZ" b="1" dirty="0" smtClean="0"/>
              <a:t>	[%] = výkon[W] / příkon[W]</a:t>
            </a:r>
          </a:p>
          <a:p>
            <a:r>
              <a:rPr lang="cs-CZ" dirty="0" smtClean="0"/>
              <a:t>Účinnost je vždy menší než 100% nebo 1</a:t>
            </a:r>
          </a:p>
          <a:p>
            <a:pPr lvl="1"/>
            <a:r>
              <a:rPr lang="cs-CZ" dirty="0" smtClean="0"/>
              <a:t>Každý stroj má ztráty (tření, teplo)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0141-C52C-458F-B4D0-2A0A8D8FBE80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1628800"/>
            <a:ext cx="85689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23528" y="3140968"/>
            <a:ext cx="85689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3528" y="4581128"/>
            <a:ext cx="85689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3528" y="5589240"/>
            <a:ext cx="85689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515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8.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8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</a:t>
            </a:r>
            <a:r>
              <a:rPr lang="cs-CZ" sz="1000" b="0" smtClean="0"/>
              <a:t>školy 8, </a:t>
            </a:r>
            <a:r>
              <a:rPr lang="cs-CZ" sz="1000" b="0" dirty="0" smtClean="0"/>
              <a:t>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– obrázky:</a:t>
            </a:r>
          </a:p>
          <a:p>
            <a:pPr lvl="1"/>
            <a:r>
              <a:rPr lang="cs-CZ" sz="1000" dirty="0" smtClean="0">
                <a:hlinkClick r:id="rId3"/>
              </a:rPr>
              <a:t>http://www.techmania.cz/edutorium/data/fil_0688.gif</a:t>
            </a:r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25969402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304</Words>
  <Application>Microsoft Office PowerPoint</Application>
  <PresentationFormat>Předvádění na obrazovce (4:3)</PresentationFormat>
  <Paragraphs>58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Fyzika 8. ročník Práce, výkon, účinnost Ing. Milan Dufek</vt:lpstr>
      <vt:lpstr>Práce</vt:lpstr>
      <vt:lpstr>Výkon</vt:lpstr>
      <vt:lpstr>Účinnost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50</cp:revision>
  <dcterms:created xsi:type="dcterms:W3CDTF">2012-06-03T21:25:08Z</dcterms:created>
  <dcterms:modified xsi:type="dcterms:W3CDTF">2012-06-25T21:55:54Z</dcterms:modified>
</cp:coreProperties>
</file>