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F0C8"/>
    <a:srgbClr val="006699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86331" autoAdjust="0"/>
  </p:normalViewPr>
  <p:slideViewPr>
    <p:cSldViewPr>
      <p:cViewPr>
        <p:scale>
          <a:sx n="75" d="100"/>
          <a:sy n="75" d="100"/>
        </p:scale>
        <p:origin x="-2028" y="-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E23F6-44D0-4790-8226-AD567EEFD6B7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A8A20-8CCC-43F5-850B-3989E2AE05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454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339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http://upload.wikimedia.org/wikipedia/commons/thumb/3/3a/Gluehlampe_01_KMJ.jpg/361px-Gluehlampe_01_KMJ.jpg</a:t>
            </a:r>
          </a:p>
          <a:p>
            <a:r>
              <a:rPr lang="cs-CZ" dirty="0" smtClean="0"/>
              <a:t>http://upload.wikimedia.org/wikipedia/commons/3/3a/Switches-electrical.agr.jpg</a:t>
            </a:r>
          </a:p>
          <a:p>
            <a:r>
              <a:rPr lang="cs-CZ" dirty="0" smtClean="0"/>
              <a:t>http://upload.wikimedia.org/wikipedia/commons/3/3b/Batteries.jpg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Seznam zdrojů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>
                <a:solidFill>
                  <a:prstClr val="black"/>
                </a:solidFill>
              </a:rPr>
              <a:pPr/>
              <a:t>4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81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590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812448" y="6165336"/>
            <a:ext cx="792000" cy="288000"/>
          </a:xfrm>
        </p:spPr>
        <p:txBody>
          <a:bodyPr/>
          <a:lstStyle/>
          <a:p>
            <a:fld id="{AECBD96F-61CC-449F-84D6-627D1655E276}" type="datetime1">
              <a:rPr lang="cs-CZ" smtClean="0"/>
              <a:pPr/>
              <a:t>25.6.2012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516216" y="6165304"/>
            <a:ext cx="1224000" cy="293117"/>
          </a:xfrm>
        </p:spPr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76504" y="6170389"/>
            <a:ext cx="432000" cy="293117"/>
          </a:xfrm>
        </p:spPr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88" y="5589240"/>
            <a:ext cx="3810532" cy="85737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563792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DC5A-210E-481D-BE2E-F9172D735698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65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E488-DA0F-47A9-BE7E-63190B88281C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48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" y="44624"/>
            <a:ext cx="9072000" cy="1044000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7" y="1196752"/>
            <a:ext cx="6408712" cy="489654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31A-49D4-4507-B61A-3211FBD5BBBD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989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9A01-A2C8-4ABC-90ED-BB6475B2509A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647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6490-632C-4407-96DE-49587EC2DCBC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137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1E87-D480-4BCC-9144-230BEA44827D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97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5407-0D91-44E0-B43D-CCA940553A15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00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BC57-C40E-4D98-96A1-96EAD8E2D3C4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308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BCFA-D179-46F2-BA6D-649E0746B30B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32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D56C-B1DA-4D1F-8317-633732DE2E9D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2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F0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160016" y="44624"/>
            <a:ext cx="7948488" cy="10572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496" y="1196752"/>
            <a:ext cx="9073007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812448" y="6174011"/>
            <a:ext cx="792000" cy="3011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82F0E-7B37-4CBB-B616-BE4E152465BC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516352" y="6165304"/>
            <a:ext cx="1224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76504" y="6170389"/>
            <a:ext cx="432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8DDC0-1543-4E9F-B033-BFD48BF44B7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lačítko akce: Dopředu nebo Další 6">
            <a:hlinkClick r:id="" action="ppaction://hlinkshowjump?jump=nextslide" highlightClick="1"/>
          </p:cNvPr>
          <p:cNvSpPr/>
          <p:nvPr userDrawn="1"/>
        </p:nvSpPr>
        <p:spPr>
          <a:xfrm>
            <a:off x="4355976" y="6525344"/>
            <a:ext cx="2088000" cy="288032"/>
          </a:xfrm>
          <a:prstGeom prst="actionButtonForwardNex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Konec 7">
            <a:hlinkClick r:id="" action="ppaction://hlinkshowjump?jump=lastslide" highlightClick="1"/>
          </p:cNvPr>
          <p:cNvSpPr/>
          <p:nvPr userDrawn="1"/>
        </p:nvSpPr>
        <p:spPr>
          <a:xfrm>
            <a:off x="6516216" y="6525344"/>
            <a:ext cx="2088000" cy="288032"/>
          </a:xfrm>
          <a:prstGeom prst="actionButtonEnd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Zpět nebo Předchozí 8">
            <a:hlinkClick r:id="" action="ppaction://hlinkshowjump?jump=previousslide" highlightClick="1"/>
          </p:cNvPr>
          <p:cNvSpPr/>
          <p:nvPr userDrawn="1"/>
        </p:nvSpPr>
        <p:spPr>
          <a:xfrm>
            <a:off x="2195736" y="6525344"/>
            <a:ext cx="2088000" cy="288032"/>
          </a:xfrm>
          <a:prstGeom prst="actionButtonBackPrevious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mů 9">
            <a:hlinkClick r:id="" action="ppaction://hlinkshowjump?jump=firstslide" highlightClick="1"/>
          </p:cNvPr>
          <p:cNvSpPr/>
          <p:nvPr userDrawn="1"/>
        </p:nvSpPr>
        <p:spPr>
          <a:xfrm>
            <a:off x="35496" y="6525344"/>
            <a:ext cx="2088000" cy="288032"/>
          </a:xfrm>
          <a:prstGeom prst="actionButtonHom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496" y="44624"/>
            <a:ext cx="10477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lačítko akce: Vlastní 12">
            <a:hlinkClick r:id="" action="ppaction://hlinkshowjump?jump=endshow" highlightClick="1"/>
          </p:cNvPr>
          <p:cNvSpPr/>
          <p:nvPr userDrawn="1"/>
        </p:nvSpPr>
        <p:spPr>
          <a:xfrm>
            <a:off x="8676584" y="6525344"/>
            <a:ext cx="431920" cy="288000"/>
          </a:xfrm>
          <a:prstGeom prst="actionButtonBlank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6200000" scaled="0"/>
            <a:tileRect/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72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thumb/3/3a/Gluehlampe_01_KMJ.jpg/361px-Gluehlampe_01_KMJ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pload.wikimedia.org/wikipedia/commons/3/3b/Batteries.jpg" TargetMode="External"/><Relationship Id="rId4" Type="http://schemas.openxmlformats.org/officeDocument/2006/relationships/hyperlink" Target="http://upload.wikimedia.org/wikipedia/commons/3/3a/Switches-electrical.agr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5495" y="5229196"/>
            <a:ext cx="3852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500" b="1" dirty="0"/>
              <a:t>Výukový materiál zpracovaný v rámci </a:t>
            </a:r>
            <a:r>
              <a:rPr lang="cs-CZ" sz="1500" b="1" dirty="0" smtClean="0"/>
              <a:t>projektu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5" y="980728"/>
            <a:ext cx="9072000" cy="1800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cs-CZ" b="1" dirty="0" smtClean="0"/>
              <a:t>Fyzika</a:t>
            </a:r>
            <a:r>
              <a:rPr lang="cs-CZ" sz="4800" b="1" dirty="0" smtClean="0"/>
              <a:t> 6. </a:t>
            </a:r>
            <a:r>
              <a:rPr lang="cs-CZ" sz="4800" b="1" dirty="0"/>
              <a:t>ročník</a:t>
            </a:r>
            <a:br>
              <a:rPr lang="cs-CZ" sz="4800" b="1" dirty="0"/>
            </a:br>
            <a:r>
              <a:rPr lang="cs-CZ" sz="4800" b="1" dirty="0" smtClean="0"/>
              <a:t>Elektrický obvod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000" b="1" dirty="0" smtClean="0"/>
              <a:t>Ing. Milan Dufek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996952"/>
            <a:ext cx="7848872" cy="1800000"/>
          </a:xfrm>
          <a:noFill/>
          <a:effectLst>
            <a:outerShdw blurRad="50800" dist="38100" dir="2700000" algn="tl" rotWithShape="0">
              <a:prstClr val="black">
                <a:alpha val="80000"/>
              </a:prstClr>
            </a:outerShdw>
          </a:effectLst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Cíl: </a:t>
            </a:r>
            <a:r>
              <a:rPr lang="cs-CZ" sz="2400" b="1" dirty="0">
                <a:solidFill>
                  <a:schemeClr val="tx1"/>
                </a:solidFill>
              </a:rPr>
              <a:t>Upevnit učivo </a:t>
            </a:r>
            <a:r>
              <a:rPr lang="cs-CZ" sz="2400" b="1" dirty="0" smtClean="0">
                <a:solidFill>
                  <a:schemeClr val="tx1"/>
                </a:solidFill>
              </a:rPr>
              <a:t>– elektrický obvod, značky</a:t>
            </a:r>
            <a:endParaRPr lang="cs-CZ" sz="2400" b="1" dirty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Časový nárok: 15 </a:t>
            </a:r>
            <a:r>
              <a:rPr lang="cs-CZ" sz="2400" b="1" dirty="0">
                <a:solidFill>
                  <a:schemeClr val="tx1"/>
                </a:solidFill>
              </a:rPr>
              <a:t>min</a:t>
            </a: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Pomůcky: PC, </a:t>
            </a:r>
            <a:r>
              <a:rPr lang="cs-CZ" sz="2400" b="1" dirty="0" err="1" smtClean="0">
                <a:solidFill>
                  <a:schemeClr val="tx1"/>
                </a:solidFill>
              </a:rPr>
              <a:t>dataprojektor</a:t>
            </a:r>
            <a:r>
              <a:rPr lang="cs-CZ" sz="2400" b="1" smtClean="0">
                <a:solidFill>
                  <a:schemeClr val="tx1"/>
                </a:solidFill>
              </a:rPr>
              <a:t>, interaktivní tabule</a:t>
            </a:r>
            <a:endParaRPr lang="cs-CZ" sz="2400" b="1" dirty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Metodické </a:t>
            </a:r>
            <a:r>
              <a:rPr lang="cs-CZ" sz="2400" b="1" dirty="0">
                <a:solidFill>
                  <a:schemeClr val="tx1"/>
                </a:solidFill>
              </a:rPr>
              <a:t>pokyny k </a:t>
            </a:r>
            <a:r>
              <a:rPr lang="cs-CZ" sz="2400" b="1" dirty="0" smtClean="0">
                <a:solidFill>
                  <a:schemeClr val="tx1"/>
                </a:solidFill>
              </a:rPr>
              <a:t>využití: </a:t>
            </a:r>
            <a:r>
              <a:rPr lang="cs-CZ" sz="2400" b="1" dirty="0">
                <a:solidFill>
                  <a:schemeClr val="tx1"/>
                </a:solidFill>
              </a:rPr>
              <a:t>procvičovací část </a:t>
            </a:r>
            <a:r>
              <a:rPr lang="cs-CZ" sz="2400" b="1" dirty="0" smtClean="0">
                <a:solidFill>
                  <a:schemeClr val="tx1"/>
                </a:solidFill>
              </a:rPr>
              <a:t>hodiny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164778" y="123605"/>
            <a:ext cx="7871717" cy="7848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cs-CZ" sz="2000" dirty="0" smtClean="0"/>
              <a:t>Základní škola a Mateřská škola Zákupy, příspěvková organizace</a:t>
            </a:r>
          </a:p>
          <a:p>
            <a:pPr algn="ctr">
              <a:spcAft>
                <a:spcPts val="600"/>
              </a:spcAft>
            </a:pPr>
            <a:r>
              <a:rPr lang="cs-CZ" sz="2000" dirty="0" smtClean="0"/>
              <a:t>Školní 347, 471 23 Zákupy</a:t>
            </a:r>
          </a:p>
        </p:txBody>
      </p:sp>
    </p:spTree>
    <p:extLst>
      <p:ext uri="{BB962C8B-B14F-4D97-AF65-F5344CB8AC3E}">
        <p14:creationId xmlns:p14="http://schemas.microsoft.com/office/powerpoint/2010/main" val="42495489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Elektrický obvod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čeho se skládá jednoduchý elektrický obvod?</a:t>
            </a:r>
          </a:p>
          <a:p>
            <a:pPr lvl="1"/>
            <a:r>
              <a:rPr lang="cs-CZ" dirty="0" smtClean="0"/>
              <a:t>Zdroj, vypínač, žárovka (spotřebič)</a:t>
            </a:r>
          </a:p>
          <a:p>
            <a:r>
              <a:rPr lang="cs-CZ" dirty="0" smtClean="0"/>
              <a:t>Kdy prochází el. obvodem proud?</a:t>
            </a:r>
          </a:p>
          <a:p>
            <a:pPr lvl="1"/>
            <a:r>
              <a:rPr lang="cs-CZ" dirty="0" smtClean="0"/>
              <a:t>Jestliže je uzavřen a je v něm zdroj el. proudu</a:t>
            </a:r>
            <a:endParaRPr lang="cs-CZ" dirty="0"/>
          </a:p>
        </p:txBody>
      </p:sp>
      <p:pic>
        <p:nvPicPr>
          <p:cNvPr id="4" name="Obrázek 3" descr="obvo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2204253"/>
            <a:ext cx="2460002" cy="2304867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97146" y="2204864"/>
            <a:ext cx="576000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7146" y="3356992"/>
            <a:ext cx="576000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5515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Značky prvků obvodu</a:t>
            </a:r>
            <a:endParaRPr lang="cs-CZ" dirty="0"/>
          </a:p>
        </p:txBody>
      </p:sp>
      <p:pic>
        <p:nvPicPr>
          <p:cNvPr id="4" name="Zástupný symbol pro obsah 3" descr="značky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4925" y="1810658"/>
            <a:ext cx="6408738" cy="3668484"/>
          </a:xfrm>
        </p:spPr>
      </p:pic>
      <p:sp>
        <p:nvSpPr>
          <p:cNvPr id="5" name="Obdélník 4"/>
          <p:cNvSpPr/>
          <p:nvPr/>
        </p:nvSpPr>
        <p:spPr>
          <a:xfrm>
            <a:off x="72000" y="1908000"/>
            <a:ext cx="6336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07504" y="4293096"/>
            <a:ext cx="626469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2000" y="3060000"/>
            <a:ext cx="6336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9" name="Obrázek 8" descr="361px-Gluehlampe_01_KMJ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52685" y="1052736"/>
            <a:ext cx="1039795" cy="1728192"/>
          </a:xfrm>
          <a:prstGeom prst="rect">
            <a:avLst/>
          </a:prstGeom>
        </p:spPr>
      </p:pic>
      <p:pic>
        <p:nvPicPr>
          <p:cNvPr id="10" name="Obrázek 9" descr="spínač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32240" y="1916832"/>
            <a:ext cx="953767" cy="1872208"/>
          </a:xfrm>
          <a:prstGeom prst="rect">
            <a:avLst/>
          </a:prstGeom>
        </p:spPr>
      </p:pic>
      <p:pic>
        <p:nvPicPr>
          <p:cNvPr id="11" name="Obrázek 10" descr="Batterie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16216" y="4221088"/>
            <a:ext cx="2472866" cy="1763978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8" y="1196752"/>
            <a:ext cx="9073007" cy="4896544"/>
          </a:xfrm>
        </p:spPr>
        <p:txBody>
          <a:bodyPr>
            <a:normAutofit/>
          </a:bodyPr>
          <a:lstStyle/>
          <a:p>
            <a:r>
              <a:rPr lang="cs-CZ" sz="1400" b="0" dirty="0" smtClean="0"/>
              <a:t>Literatura</a:t>
            </a:r>
            <a:r>
              <a:rPr lang="cs-CZ" sz="1600" b="0" dirty="0" smtClean="0"/>
              <a:t>:</a:t>
            </a:r>
          </a:p>
          <a:p>
            <a:pPr lvl="1"/>
            <a:r>
              <a:rPr lang="cs-CZ" sz="1000" b="0" dirty="0" smtClean="0"/>
              <a:t>Fyzika pro 6. ročník základní školy, Kolářová R., Bohuněk J., Prometheus, Praha 2006, 2. vyd.</a:t>
            </a:r>
          </a:p>
          <a:p>
            <a:pPr lvl="1"/>
            <a:r>
              <a:rPr lang="cs-CZ" sz="1000" b="0" dirty="0" smtClean="0"/>
              <a:t>Fyzika 6 </a:t>
            </a:r>
            <a:r>
              <a:rPr lang="cs-CZ" sz="1000" b="0" dirty="0"/>
              <a:t>pro </a:t>
            </a:r>
            <a:r>
              <a:rPr lang="cs-CZ" sz="1000" b="0" dirty="0" smtClean="0"/>
              <a:t>základní školy a víceletá gymnázia, kolektiv, Fraus, Plzeň 2004, 1. vyd.</a:t>
            </a:r>
          </a:p>
          <a:p>
            <a:pPr lvl="1"/>
            <a:r>
              <a:rPr lang="cs-CZ" sz="1000" b="0" dirty="0" smtClean="0"/>
              <a:t>Tematické prověrky z učiva fyziky základní školy 6, Bohuněk J., Hejnová E., Prometheus, Praha 2005, 1. vyd.</a:t>
            </a:r>
          </a:p>
          <a:p>
            <a:pPr lvl="1"/>
            <a:r>
              <a:rPr lang="cs-CZ" sz="1000" b="0" dirty="0" smtClean="0"/>
              <a:t>Fyzika 1 – Fyzikální veličiny a jejich měření, Tesař J., SPN, Praha 2007, 1. vyd.</a:t>
            </a:r>
          </a:p>
          <a:p>
            <a:r>
              <a:rPr lang="cs-CZ" sz="1400" b="0" dirty="0" smtClean="0"/>
              <a:t>Internet - obrázky:</a:t>
            </a:r>
          </a:p>
          <a:p>
            <a:pPr lvl="1"/>
            <a:r>
              <a:rPr lang="cs-CZ" sz="1000" dirty="0" smtClean="0">
                <a:hlinkClick r:id="rId3"/>
              </a:rPr>
              <a:t>http://upload.wikimedia.org/wikipedia/commons/thumb/3/3a/Gluehlampe_01_KMJ.jpg/361px-Gluehlampe_01_KMJ.jpg</a:t>
            </a:r>
            <a:endParaRPr lang="cs-CZ" sz="1000" dirty="0" smtClean="0"/>
          </a:p>
          <a:p>
            <a:pPr lvl="1"/>
            <a:r>
              <a:rPr lang="cs-CZ" sz="1000" dirty="0" smtClean="0">
                <a:hlinkClick r:id="rId4"/>
              </a:rPr>
              <a:t>http://upload.wikimedia.org/wikipedia/commons/3/3a/Switches-electrical.agr.jpg</a:t>
            </a:r>
            <a:endParaRPr lang="cs-CZ" sz="1000" dirty="0" smtClean="0"/>
          </a:p>
          <a:p>
            <a:pPr lvl="1"/>
            <a:r>
              <a:rPr lang="cs-CZ" sz="1000" dirty="0" smtClean="0">
                <a:hlinkClick r:id="rId5"/>
              </a:rPr>
              <a:t>http://upload.wikimedia.org/wikipedia/commons/3/3b/Batteries.jpg</a:t>
            </a:r>
            <a:endParaRPr lang="cs-CZ" sz="1000" dirty="0" smtClean="0"/>
          </a:p>
          <a:p>
            <a:pPr lvl="1"/>
            <a:endParaRPr lang="cs-CZ" sz="900" dirty="0" smtClean="0"/>
          </a:p>
          <a:p>
            <a:pPr lvl="1"/>
            <a:endParaRPr lang="cs-CZ" sz="900" dirty="0"/>
          </a:p>
          <a:p>
            <a:pPr lvl="1"/>
            <a:endParaRPr lang="cs-CZ" sz="1000" dirty="0"/>
          </a:p>
          <a:p>
            <a:pPr lvl="1"/>
            <a:endParaRPr lang="cs-CZ" sz="1000" dirty="0"/>
          </a:p>
          <a:p>
            <a:pPr lvl="1"/>
            <a:endParaRPr lang="cs-CZ" sz="1000" dirty="0" smtClean="0"/>
          </a:p>
          <a:p>
            <a:pPr lvl="1"/>
            <a:endParaRPr lang="cs-CZ" sz="900" dirty="0"/>
          </a:p>
          <a:p>
            <a:pPr lvl="1"/>
            <a:endParaRPr lang="cs-CZ" sz="900" dirty="0" smtClean="0"/>
          </a:p>
        </p:txBody>
      </p:sp>
    </p:spTree>
    <p:extLst>
      <p:ext uri="{BB962C8B-B14F-4D97-AF65-F5344CB8AC3E}">
        <p14:creationId xmlns:p14="http://schemas.microsoft.com/office/powerpoint/2010/main" val="33794203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283</TotalTime>
  <Words>214</Words>
  <Application>Microsoft Office PowerPoint</Application>
  <PresentationFormat>Předvádění na obrazovce (4:3)</PresentationFormat>
  <Paragraphs>36</Paragraphs>
  <Slides>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Fyzika 6. ročník Elektrický obvod Ing. Milan Dufek</vt:lpstr>
      <vt:lpstr>Elektrický obvod</vt:lpstr>
      <vt:lpstr>Značky prvků obvodu</vt:lpstr>
      <vt:lpstr>Použité zdroje informací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Milan</dc:creator>
  <cp:lastModifiedBy>Milan</cp:lastModifiedBy>
  <cp:revision>54</cp:revision>
  <dcterms:created xsi:type="dcterms:W3CDTF">2012-06-03T21:25:08Z</dcterms:created>
  <dcterms:modified xsi:type="dcterms:W3CDTF">2012-06-25T20:41:19Z</dcterms:modified>
</cp:coreProperties>
</file>