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9" r:id="rId3"/>
    <p:sldId id="260" r:id="rId4"/>
    <p:sldId id="258" r:id="rId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8F0C8"/>
    <a:srgbClr val="006699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1" autoAdjust="0"/>
    <p:restoredTop sz="87456" autoAdjust="0"/>
  </p:normalViewPr>
  <p:slideViewPr>
    <p:cSldViewPr>
      <p:cViewPr varScale="1">
        <p:scale>
          <a:sx n="98" d="100"/>
          <a:sy n="98" d="100"/>
        </p:scale>
        <p:origin x="-136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2E23F6-44D0-4790-8226-AD567EEFD6B7}" type="datetimeFigureOut">
              <a:rPr lang="cs-CZ" smtClean="0"/>
              <a:pPr/>
              <a:t>25.6.2012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DA8A20-8CCC-43F5-850B-3989E2AE05F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04540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DA8A20-8CCC-43F5-850B-3989E2AE05F8}" type="slidenum">
              <a:rPr lang="cs-CZ" smtClean="0"/>
              <a:pPr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93398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http://upload.wikimedia.org/wikipedia/commons/1/17/Kwikthermometers.jpg</a:t>
            </a:r>
          </a:p>
          <a:p>
            <a:r>
              <a:rPr lang="cs-CZ" dirty="0" smtClean="0"/>
              <a:t>http://upload.wikimedia.org/wikipedia/commons/e/ec/20050501_1315_2558-Bimetall-Zeigerthermometer.jpg</a:t>
            </a:r>
          </a:p>
          <a:p>
            <a:r>
              <a:rPr lang="cs-CZ" dirty="0" smtClean="0"/>
              <a:t>http://upload.wikimedia.org/wikipedia/commons/5/5d/Teplomer.jpg</a:t>
            </a:r>
          </a:p>
          <a:p>
            <a:r>
              <a:rPr lang="cs-CZ" dirty="0" smtClean="0"/>
              <a:t>http://upload.wikimedia.org/wikipedia/commons/8/84/Koortsthermometers-AFEC-0120-Lot240901%2BHartmann-0123-Lot3499.jpg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DA8A20-8CCC-43F5-850B-3989E2AE05F8}" type="slidenum">
              <a:rPr lang="cs-CZ" smtClean="0">
                <a:solidFill>
                  <a:prstClr val="black"/>
                </a:solidFill>
              </a:rPr>
              <a:pPr/>
              <a:t>2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6354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http://upload.wikimedia.org/wikipedia/commons/3/37/Bimetal.gif</a:t>
            </a:r>
          </a:p>
          <a:p>
            <a:r>
              <a:rPr lang="cs-CZ" dirty="0" smtClean="0"/>
              <a:t>http://upload.wikimedia.org/wikipedia/commons/2/26/Bimetal_coil_reacts_to_lighter.gif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DA8A20-8CCC-43F5-850B-3989E2AE05F8}" type="slidenum">
              <a:rPr lang="cs-CZ" smtClean="0"/>
              <a:pPr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33635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Seznam zdrojů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DA8A20-8CCC-43F5-850B-3989E2AE05F8}" type="slidenum">
              <a:rPr lang="cs-CZ" smtClean="0">
                <a:solidFill>
                  <a:prstClr val="black"/>
                </a:solidFill>
              </a:rPr>
              <a:pPr/>
              <a:t>4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9810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55902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7812448" y="6165336"/>
            <a:ext cx="792000" cy="288000"/>
          </a:xfrm>
        </p:spPr>
        <p:txBody>
          <a:bodyPr/>
          <a:lstStyle/>
          <a:p>
            <a:fld id="{AECBD96F-61CC-449F-84D6-627D1655E276}" type="datetime1">
              <a:rPr lang="cs-CZ" smtClean="0"/>
              <a:pPr/>
              <a:t>25.6.2012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6516216" y="6165304"/>
            <a:ext cx="1224000" cy="293117"/>
          </a:xfrm>
        </p:spPr>
        <p:txBody>
          <a:bodyPr/>
          <a:lstStyle/>
          <a:p>
            <a:r>
              <a:rPr lang="cs-CZ" smtClean="0"/>
              <a:t>Ing. Milan Dufek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76504" y="6170389"/>
            <a:ext cx="432000" cy="293117"/>
          </a:xfrm>
        </p:spPr>
        <p:txBody>
          <a:bodyPr/>
          <a:lstStyle/>
          <a:p>
            <a:fld id="{C748DDC0-1543-4E9F-B033-BFD48BF44B7C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388" y="5589240"/>
            <a:ext cx="3810532" cy="857370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5637924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6DC5A-210E-481D-BE2E-F9172D735698}" type="datetime1">
              <a:rPr lang="cs-CZ" smtClean="0"/>
              <a:pPr/>
              <a:t>25.6.2012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Ing. Milan Dufek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8DDC0-1543-4E9F-B033-BFD48BF44B7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5654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AE488-DA0F-47A9-BE7E-63190B88281C}" type="datetime1">
              <a:rPr lang="cs-CZ" smtClean="0"/>
              <a:pPr/>
              <a:t>25.6.2012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Ing. Milan Dufek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8DDC0-1543-4E9F-B033-BFD48BF44B7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6480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496" y="44624"/>
            <a:ext cx="9073008" cy="105727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496" y="1196752"/>
            <a:ext cx="9073007" cy="4896544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F431A-49D4-4507-B61A-3211FBD5BBBD}" type="datetime1">
              <a:rPr lang="cs-CZ" smtClean="0"/>
              <a:pPr/>
              <a:t>25.6.2012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Ing. Milan Dufek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8DDC0-1543-4E9F-B033-BFD48BF44B7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7989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E9A01-A2C8-4ABC-90ED-BB6475B2509A}" type="datetime1">
              <a:rPr lang="cs-CZ" smtClean="0"/>
              <a:pPr/>
              <a:t>25.6.2012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Ing. Milan Dufek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8DDC0-1543-4E9F-B033-BFD48BF44B7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46477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C6490-632C-4407-96DE-49587EC2DCBC}" type="datetime1">
              <a:rPr lang="cs-CZ" smtClean="0"/>
              <a:pPr/>
              <a:t>25.6.2012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Ing. Milan Dufek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8DDC0-1543-4E9F-B033-BFD48BF44B7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11377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F1E87-D480-4BCC-9144-230BEA44827D}" type="datetime1">
              <a:rPr lang="cs-CZ" smtClean="0"/>
              <a:pPr/>
              <a:t>25.6.2012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Ing. Milan Dufek</a:t>
            </a: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8DDC0-1543-4E9F-B033-BFD48BF44B7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5971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15407-0D91-44E0-B43D-CCA940553A15}" type="datetime1">
              <a:rPr lang="cs-CZ" smtClean="0"/>
              <a:pPr/>
              <a:t>25.6.2012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Ing. Milan Dufek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8DDC0-1543-4E9F-B033-BFD48BF44B7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6004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ABC57-C40E-4D98-96A1-96EAD8E2D3C4}" type="datetime1">
              <a:rPr lang="cs-CZ" smtClean="0"/>
              <a:pPr/>
              <a:t>25.6.2012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Ing. Milan Dufek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8DDC0-1543-4E9F-B033-BFD48BF44B7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8308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FBCFA-D179-46F2-BA6D-649E0746B30B}" type="datetime1">
              <a:rPr lang="cs-CZ" smtClean="0"/>
              <a:pPr/>
              <a:t>25.6.2012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Ing. Milan Dufek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8DDC0-1543-4E9F-B033-BFD48BF44B7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8322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1D56C-B1DA-4D1F-8317-633732DE2E9D}" type="datetime1">
              <a:rPr lang="cs-CZ" smtClean="0"/>
              <a:pPr/>
              <a:t>25.6.2012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Ing. Milan Dufek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8DDC0-1543-4E9F-B033-BFD48BF44B7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729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8F0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160016" y="44624"/>
            <a:ext cx="7948488" cy="10572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5496" y="1196752"/>
            <a:ext cx="9073007" cy="48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7812448" y="6174011"/>
            <a:ext cx="792000" cy="3011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282F0E-7B37-4CBB-B616-BE4E152465BC}" type="datetime1">
              <a:rPr lang="cs-CZ" smtClean="0"/>
              <a:pPr/>
              <a:t>25.6.2012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6516352" y="6165304"/>
            <a:ext cx="1224000" cy="2931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smtClean="0"/>
              <a:t>Ing. Milan Dufek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76504" y="6170389"/>
            <a:ext cx="432000" cy="2931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48DDC0-1543-4E9F-B033-BFD48BF44B7C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7" name="Tlačítko akce: Dopředu nebo Další 6">
            <a:hlinkClick r:id="" action="ppaction://hlinkshowjump?jump=nextslide" highlightClick="1"/>
          </p:cNvPr>
          <p:cNvSpPr/>
          <p:nvPr userDrawn="1"/>
        </p:nvSpPr>
        <p:spPr>
          <a:xfrm>
            <a:off x="4355976" y="6525344"/>
            <a:ext cx="2088000" cy="288032"/>
          </a:xfrm>
          <a:prstGeom prst="actionButtonForwardNex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lačítko akce: Konec 7">
            <a:hlinkClick r:id="" action="ppaction://hlinkshowjump?jump=lastslide" highlightClick="1"/>
          </p:cNvPr>
          <p:cNvSpPr/>
          <p:nvPr userDrawn="1"/>
        </p:nvSpPr>
        <p:spPr>
          <a:xfrm>
            <a:off x="6516216" y="6525344"/>
            <a:ext cx="2088000" cy="288032"/>
          </a:xfrm>
          <a:prstGeom prst="actionButtonEnd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lačítko akce: Zpět nebo Předchozí 8">
            <a:hlinkClick r:id="" action="ppaction://hlinkshowjump?jump=previousslide" highlightClick="1"/>
          </p:cNvPr>
          <p:cNvSpPr/>
          <p:nvPr userDrawn="1"/>
        </p:nvSpPr>
        <p:spPr>
          <a:xfrm>
            <a:off x="2195736" y="6525344"/>
            <a:ext cx="2088000" cy="288032"/>
          </a:xfrm>
          <a:prstGeom prst="actionButtonBackPrevious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Tlačítko akce: Domů 9">
            <a:hlinkClick r:id="" action="ppaction://hlinkshowjump?jump=firstslide" highlightClick="1"/>
          </p:cNvPr>
          <p:cNvSpPr/>
          <p:nvPr userDrawn="1"/>
        </p:nvSpPr>
        <p:spPr>
          <a:xfrm>
            <a:off x="35496" y="6525344"/>
            <a:ext cx="2088000" cy="288032"/>
          </a:xfrm>
          <a:prstGeom prst="actionButtonHom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2" name="Picture 4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496" y="44624"/>
            <a:ext cx="1047750" cy="105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lačítko akce: Vlastní 12">
            <a:hlinkClick r:id="" action="ppaction://hlinkshowjump?jump=endshow" highlightClick="1"/>
          </p:cNvPr>
          <p:cNvSpPr/>
          <p:nvPr userDrawn="1"/>
        </p:nvSpPr>
        <p:spPr>
          <a:xfrm>
            <a:off x="8676584" y="6525344"/>
            <a:ext cx="431920" cy="288000"/>
          </a:xfrm>
          <a:prstGeom prst="actionButtonBlank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</a:schemeClr>
              </a:gs>
              <a:gs pos="35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16200000" scaled="0"/>
            <a:tileRect/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727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upload.wikimedia.org/wikipedia/commons/2/26/Bimetal_coil_reacts_to_lighter.gif" TargetMode="External"/><Relationship Id="rId3" Type="http://schemas.openxmlformats.org/officeDocument/2006/relationships/hyperlink" Target="http://upload.wikimedia.org/wikipedia/commons/1/17/Kwikthermometers.jpg" TargetMode="External"/><Relationship Id="rId7" Type="http://schemas.openxmlformats.org/officeDocument/2006/relationships/hyperlink" Target="http://upload.wikimedia.org/wikipedia/commons/3/37/Bimetal.gif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pload.wikimedia.org/wikipedia/commons/8/84/Koortsthermometers-AFEC-0120-Lot240901+Hartmann-0123-Lot3499.jpg" TargetMode="External"/><Relationship Id="rId5" Type="http://schemas.openxmlformats.org/officeDocument/2006/relationships/hyperlink" Target="http://upload.wikimedia.org/wikipedia/commons/5/5d/Teplomer.jpg" TargetMode="External"/><Relationship Id="rId4" Type="http://schemas.openxmlformats.org/officeDocument/2006/relationships/hyperlink" Target="http://upload.wikimedia.org/wikipedia/commons/e/ec/20050501_1315_2558-Bimetall-Zeigerthermometer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5495" y="5229196"/>
            <a:ext cx="3852000" cy="36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cs-CZ" sz="1500" b="1" dirty="0"/>
              <a:t>Výukový materiál zpracovaný v rámci </a:t>
            </a:r>
            <a:r>
              <a:rPr lang="cs-CZ" sz="1500" b="1" dirty="0" smtClean="0"/>
              <a:t>projektu</a:t>
            </a: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5495" y="980728"/>
            <a:ext cx="9072000" cy="1800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cs-CZ" b="1" dirty="0" smtClean="0"/>
              <a:t>Fyzika</a:t>
            </a:r>
            <a:r>
              <a:rPr lang="cs-CZ" sz="4800" b="1" dirty="0" smtClean="0"/>
              <a:t> 6. </a:t>
            </a:r>
            <a:r>
              <a:rPr lang="cs-CZ" sz="4800" b="1" dirty="0"/>
              <a:t>ročník</a:t>
            </a:r>
            <a:br>
              <a:rPr lang="cs-CZ" sz="4800" b="1" dirty="0"/>
            </a:br>
            <a:r>
              <a:rPr lang="cs-CZ" sz="4800" b="1"/>
              <a:t>Měření </a:t>
            </a:r>
            <a:r>
              <a:rPr lang="cs-CZ" sz="4800" b="1" smtClean="0"/>
              <a:t>teploty</a:t>
            </a: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sz="2000" b="1" dirty="0" smtClean="0"/>
              <a:t>Ing. Milan Dufek</a:t>
            </a:r>
            <a:endParaRPr lang="cs-CZ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3568" y="2996952"/>
            <a:ext cx="7848872" cy="1800000"/>
          </a:xfrm>
          <a:noFill/>
          <a:effectLst>
            <a:outerShdw blurRad="50800" dist="38100" dir="2700000" algn="tl" rotWithShape="0">
              <a:prstClr val="black">
                <a:alpha val="80000"/>
              </a:prstClr>
            </a:outerShdw>
          </a:effectLst>
        </p:spPr>
        <p:txBody>
          <a:bodyPr>
            <a:noAutofit/>
          </a:bodyPr>
          <a:lstStyle/>
          <a:p>
            <a:pPr algn="l">
              <a:spcBef>
                <a:spcPts val="600"/>
              </a:spcBef>
            </a:pPr>
            <a:r>
              <a:rPr lang="cs-CZ" sz="2400" b="1" dirty="0" smtClean="0">
                <a:solidFill>
                  <a:schemeClr val="tx1"/>
                </a:solidFill>
              </a:rPr>
              <a:t>Cíl: </a:t>
            </a:r>
            <a:r>
              <a:rPr lang="cs-CZ" sz="2400" b="1" dirty="0">
                <a:solidFill>
                  <a:schemeClr val="tx1"/>
                </a:solidFill>
              </a:rPr>
              <a:t>Upevnit učivo </a:t>
            </a:r>
            <a:r>
              <a:rPr lang="cs-CZ" sz="2400" b="1" smtClean="0">
                <a:solidFill>
                  <a:schemeClr val="tx1"/>
                </a:solidFill>
              </a:rPr>
              <a:t>– teplota, </a:t>
            </a:r>
            <a:r>
              <a:rPr lang="cs-CZ" sz="2400" b="1" dirty="0" smtClean="0">
                <a:solidFill>
                  <a:schemeClr val="tx1"/>
                </a:solidFill>
              </a:rPr>
              <a:t>značky, jednotky, stupnice, teplotní roztažnost </a:t>
            </a:r>
            <a:endParaRPr lang="cs-CZ" sz="2400" b="1" dirty="0">
              <a:solidFill>
                <a:schemeClr val="tx1"/>
              </a:solidFill>
            </a:endParaRPr>
          </a:p>
          <a:p>
            <a:pPr algn="l">
              <a:spcBef>
                <a:spcPts val="600"/>
              </a:spcBef>
            </a:pPr>
            <a:r>
              <a:rPr lang="cs-CZ" sz="2400" b="1" dirty="0" smtClean="0">
                <a:solidFill>
                  <a:schemeClr val="tx1"/>
                </a:solidFill>
              </a:rPr>
              <a:t>Časový nárok: 15 </a:t>
            </a:r>
            <a:r>
              <a:rPr lang="cs-CZ" sz="2400" b="1" dirty="0">
                <a:solidFill>
                  <a:schemeClr val="tx1"/>
                </a:solidFill>
              </a:rPr>
              <a:t>min</a:t>
            </a:r>
          </a:p>
          <a:p>
            <a:pPr algn="l">
              <a:spcBef>
                <a:spcPts val="600"/>
              </a:spcBef>
            </a:pPr>
            <a:r>
              <a:rPr lang="cs-CZ" sz="2400" b="1" dirty="0" smtClean="0">
                <a:solidFill>
                  <a:schemeClr val="tx1"/>
                </a:solidFill>
              </a:rPr>
              <a:t>Pomůcky: </a:t>
            </a:r>
            <a:r>
              <a:rPr lang="cs-CZ" sz="2400" b="1" dirty="0">
                <a:solidFill>
                  <a:schemeClr val="tx1"/>
                </a:solidFill>
              </a:rPr>
              <a:t>PC, dataprojektor, interaktivní tabule</a:t>
            </a:r>
          </a:p>
          <a:p>
            <a:pPr algn="l">
              <a:spcBef>
                <a:spcPts val="600"/>
              </a:spcBef>
            </a:pPr>
            <a:r>
              <a:rPr lang="cs-CZ" sz="2400" b="1" dirty="0" smtClean="0">
                <a:solidFill>
                  <a:schemeClr val="tx1"/>
                </a:solidFill>
              </a:rPr>
              <a:t>Metodické </a:t>
            </a:r>
            <a:r>
              <a:rPr lang="cs-CZ" sz="2400" b="1" dirty="0">
                <a:solidFill>
                  <a:schemeClr val="tx1"/>
                </a:solidFill>
              </a:rPr>
              <a:t>pokyny k </a:t>
            </a:r>
            <a:r>
              <a:rPr lang="cs-CZ" sz="2400" b="1" dirty="0" smtClean="0">
                <a:solidFill>
                  <a:schemeClr val="tx1"/>
                </a:solidFill>
              </a:rPr>
              <a:t>využití: </a:t>
            </a:r>
            <a:r>
              <a:rPr lang="cs-CZ" sz="2400" b="1" dirty="0">
                <a:solidFill>
                  <a:schemeClr val="tx1"/>
                </a:solidFill>
              </a:rPr>
              <a:t>procvičovací část </a:t>
            </a:r>
            <a:r>
              <a:rPr lang="cs-CZ" sz="2400" b="1" dirty="0" smtClean="0">
                <a:solidFill>
                  <a:schemeClr val="tx1"/>
                </a:solidFill>
              </a:rPr>
              <a:t>hodiny</a:t>
            </a:r>
            <a:endParaRPr lang="cs-CZ" sz="2400" b="1" dirty="0">
              <a:solidFill>
                <a:schemeClr val="tx1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1164778" y="123605"/>
            <a:ext cx="7871717" cy="7848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cs-CZ" sz="2000" dirty="0" smtClean="0"/>
              <a:t>Základní škola a Mateřská škola Zákupy, příspěvková organizace</a:t>
            </a:r>
          </a:p>
          <a:p>
            <a:pPr algn="ctr">
              <a:spcAft>
                <a:spcPts val="600"/>
              </a:spcAft>
            </a:pPr>
            <a:r>
              <a:rPr lang="cs-CZ" sz="2000" dirty="0" smtClean="0"/>
              <a:t>Školní 347, 471 23 Zákupy</a:t>
            </a:r>
          </a:p>
        </p:txBody>
      </p:sp>
    </p:spTree>
    <p:extLst>
      <p:ext uri="{BB962C8B-B14F-4D97-AF65-F5344CB8AC3E}">
        <p14:creationId xmlns:p14="http://schemas.microsoft.com/office/powerpoint/2010/main" val="424954890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Měření teploty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497" y="1196752"/>
            <a:ext cx="6408712" cy="4896544"/>
          </a:xfrm>
        </p:spPr>
        <p:txBody>
          <a:bodyPr>
            <a:normAutofit fontScale="70000" lnSpcReduction="20000"/>
          </a:bodyPr>
          <a:lstStyle/>
          <a:p>
            <a:r>
              <a:rPr lang="cs-CZ" dirty="0" smtClean="0"/>
              <a:t>Veličina – teplota</a:t>
            </a:r>
          </a:p>
          <a:p>
            <a:pPr lvl="1"/>
            <a:r>
              <a:rPr lang="cs-CZ" dirty="0" smtClean="0"/>
              <a:t>značka veličiny: t, T</a:t>
            </a:r>
          </a:p>
          <a:p>
            <a:r>
              <a:rPr lang="cs-CZ" dirty="0" smtClean="0"/>
              <a:t>Jednotky</a:t>
            </a:r>
          </a:p>
          <a:p>
            <a:pPr lvl="1"/>
            <a:r>
              <a:rPr lang="cs-CZ" dirty="0" smtClean="0"/>
              <a:t>Kelvin, značka </a:t>
            </a:r>
            <a:r>
              <a:rPr lang="cs-CZ" b="1" dirty="0" smtClean="0"/>
              <a:t>K</a:t>
            </a:r>
            <a:r>
              <a:rPr lang="cs-CZ" dirty="0" smtClean="0"/>
              <a:t> – absolutní stupnice</a:t>
            </a:r>
          </a:p>
          <a:p>
            <a:pPr lvl="1"/>
            <a:r>
              <a:rPr lang="cs-CZ" dirty="0" smtClean="0"/>
              <a:t>stupeň Celsia, </a:t>
            </a:r>
            <a:r>
              <a:rPr lang="cs-CZ" dirty="0"/>
              <a:t>značka </a:t>
            </a:r>
            <a:r>
              <a:rPr lang="cs-CZ" b="1" dirty="0" smtClean="0"/>
              <a:t>°C</a:t>
            </a:r>
            <a:r>
              <a:rPr lang="cs-CZ" dirty="0" smtClean="0"/>
              <a:t> – používá se v běžné praxi</a:t>
            </a:r>
          </a:p>
          <a:p>
            <a:pPr lvl="2"/>
            <a:r>
              <a:rPr lang="cs-CZ" dirty="0" smtClean="0"/>
              <a:t>vychází z hodnot bodu tání  a varu vody</a:t>
            </a:r>
          </a:p>
          <a:p>
            <a:pPr lvl="1"/>
            <a:endParaRPr lang="cs-CZ" baseline="30000" dirty="0" smtClean="0"/>
          </a:p>
          <a:p>
            <a:r>
              <a:rPr lang="cs-CZ" dirty="0" smtClean="0"/>
              <a:t>Měření teploty</a:t>
            </a:r>
          </a:p>
          <a:p>
            <a:pPr lvl="1"/>
            <a:r>
              <a:rPr lang="cs-CZ" dirty="0" smtClean="0"/>
              <a:t>teploměry založené na principu teplotní roztažnosti látek</a:t>
            </a:r>
          </a:p>
          <a:p>
            <a:pPr lvl="2"/>
            <a:r>
              <a:rPr lang="cs-CZ" dirty="0" smtClean="0"/>
              <a:t>skleněná baňka s kapilárou naplněná obarveným lihem nebo rtutí</a:t>
            </a:r>
          </a:p>
          <a:p>
            <a:pPr lvl="2"/>
            <a:r>
              <a:rPr lang="cs-CZ" dirty="0" smtClean="0"/>
              <a:t>bimetalový (dva spojené kovové pásky s různou roztažností)</a:t>
            </a:r>
          </a:p>
          <a:p>
            <a:pPr lvl="1"/>
            <a:r>
              <a:rPr lang="cs-CZ" dirty="0" smtClean="0"/>
              <a:t>digitální – převod změny elektrického odporu na displej</a:t>
            </a:r>
          </a:p>
        </p:txBody>
      </p:sp>
      <p:sp>
        <p:nvSpPr>
          <p:cNvPr id="8" name="Obdélník 7"/>
          <p:cNvSpPr/>
          <p:nvPr/>
        </p:nvSpPr>
        <p:spPr>
          <a:xfrm>
            <a:off x="397146" y="1484784"/>
            <a:ext cx="576000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397146" y="2132856"/>
            <a:ext cx="5760000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397146" y="3645024"/>
            <a:ext cx="5760000" cy="2608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532352" y="2024844"/>
            <a:ext cx="1728192" cy="1296144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652807" y="4616091"/>
            <a:ext cx="2518906" cy="108012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0053" y="5360419"/>
            <a:ext cx="1276143" cy="1055185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620688"/>
            <a:ext cx="1386724" cy="3240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52726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8" grpId="0" animBg="1"/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Teplotní stupnice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497" y="1196752"/>
            <a:ext cx="6408712" cy="4896544"/>
          </a:xfrm>
        </p:spPr>
        <p:txBody>
          <a:bodyPr>
            <a:normAutofit/>
          </a:bodyPr>
          <a:lstStyle/>
          <a:p>
            <a:r>
              <a:rPr lang="cs-CZ" sz="2100" b="1" dirty="0" smtClean="0"/>
              <a:t>Kelvin		stupeň Celsia</a:t>
            </a:r>
            <a:endParaRPr lang="cs-CZ" sz="2100" b="1" baseline="30000" dirty="0" smtClean="0"/>
          </a:p>
          <a:p>
            <a:r>
              <a:rPr lang="cs-CZ" sz="2100" dirty="0" smtClean="0"/>
              <a:t>          0 K		- 273,15 °C</a:t>
            </a:r>
          </a:p>
          <a:p>
            <a:r>
              <a:rPr lang="cs-CZ" sz="2100" dirty="0" smtClean="0"/>
              <a:t>273,15 K		             0 °C</a:t>
            </a:r>
          </a:p>
          <a:p>
            <a:r>
              <a:rPr lang="cs-CZ" sz="2100" dirty="0" smtClean="0"/>
              <a:t>373,15 K		        100 °C</a:t>
            </a:r>
          </a:p>
          <a:p>
            <a:endParaRPr lang="cs-CZ" dirty="0" smtClean="0"/>
          </a:p>
          <a:p>
            <a:r>
              <a:rPr lang="cs-CZ" dirty="0" smtClean="0"/>
              <a:t>Teplotní roztažnost</a:t>
            </a:r>
            <a:endParaRPr lang="cs-CZ" dirty="0"/>
          </a:p>
          <a:p>
            <a:pPr lvl="1"/>
            <a:r>
              <a:rPr lang="cs-CZ" dirty="0" smtClean="0"/>
              <a:t>změna objemu těles při změně teploty</a:t>
            </a:r>
          </a:p>
          <a:p>
            <a:pPr lvl="1"/>
            <a:r>
              <a:rPr lang="cs-CZ" dirty="0" smtClean="0"/>
              <a:t>bimetal – dvojkov</a:t>
            </a:r>
          </a:p>
        </p:txBody>
      </p:sp>
      <p:sp>
        <p:nvSpPr>
          <p:cNvPr id="5" name="Obdélník 4"/>
          <p:cNvSpPr/>
          <p:nvPr/>
        </p:nvSpPr>
        <p:spPr>
          <a:xfrm>
            <a:off x="323528" y="3933056"/>
            <a:ext cx="5907614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915579"/>
            <a:ext cx="2232248" cy="2657437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3933056"/>
            <a:ext cx="2232248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19868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Použité zdroje informací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498" y="1196752"/>
            <a:ext cx="9073007" cy="4896544"/>
          </a:xfrm>
        </p:spPr>
        <p:txBody>
          <a:bodyPr>
            <a:normAutofit/>
          </a:bodyPr>
          <a:lstStyle/>
          <a:p>
            <a:r>
              <a:rPr lang="cs-CZ" sz="1400" b="0" dirty="0" smtClean="0"/>
              <a:t>Literatura</a:t>
            </a:r>
            <a:r>
              <a:rPr lang="cs-CZ" sz="1600" b="0" dirty="0" smtClean="0"/>
              <a:t>:</a:t>
            </a:r>
          </a:p>
          <a:p>
            <a:pPr lvl="1"/>
            <a:r>
              <a:rPr lang="cs-CZ" sz="1000" b="0" dirty="0" smtClean="0"/>
              <a:t>Fyzika pro 6. ročník základní školy, Kolářová R., Bohuněk J., Prometheus, Praha 2006, 2. vyd.</a:t>
            </a:r>
          </a:p>
          <a:p>
            <a:pPr lvl="1"/>
            <a:r>
              <a:rPr lang="cs-CZ" sz="1000" b="0" dirty="0" smtClean="0"/>
              <a:t>Fyzika 6 </a:t>
            </a:r>
            <a:r>
              <a:rPr lang="cs-CZ" sz="1000" b="0" dirty="0"/>
              <a:t>pro </a:t>
            </a:r>
            <a:r>
              <a:rPr lang="cs-CZ" sz="1000" b="0" dirty="0" smtClean="0"/>
              <a:t>základní školy a víceletá gymnázia, kolektiv, Fraus, Plzeň 2004, 1. vyd.</a:t>
            </a:r>
          </a:p>
          <a:p>
            <a:pPr lvl="1"/>
            <a:r>
              <a:rPr lang="cs-CZ" sz="1000" b="0" dirty="0" smtClean="0"/>
              <a:t>Tematické prověrky z učiva fyziky základní školy 6, Bohuněk J., Hejnová E., Prometheus, Praha 2005, 1. vyd.</a:t>
            </a:r>
          </a:p>
          <a:p>
            <a:pPr lvl="1"/>
            <a:r>
              <a:rPr lang="cs-CZ" sz="1000" b="0" dirty="0" smtClean="0"/>
              <a:t>Fyzika 1 – Fyzikální veličiny a jejich měření, Tesař J., SPN, Praha 2007, 1. vyd.</a:t>
            </a:r>
          </a:p>
          <a:p>
            <a:r>
              <a:rPr lang="cs-CZ" sz="1400" b="0" dirty="0" smtClean="0"/>
              <a:t>Internet - obrázky:</a:t>
            </a:r>
          </a:p>
          <a:p>
            <a:pPr lvl="1"/>
            <a:r>
              <a:rPr lang="cs-CZ" sz="900" dirty="0" smtClean="0">
                <a:hlinkClick r:id="rId3"/>
              </a:rPr>
              <a:t>http</a:t>
            </a:r>
            <a:r>
              <a:rPr lang="cs-CZ" sz="900" dirty="0">
                <a:hlinkClick r:id="rId3"/>
              </a:rPr>
              <a:t>://</a:t>
            </a:r>
            <a:r>
              <a:rPr lang="cs-CZ" sz="900" dirty="0" smtClean="0">
                <a:hlinkClick r:id="rId3"/>
              </a:rPr>
              <a:t>upload.wikimedia.org/wikipedia/commons/1/17/Kwikthermometers.jpg</a:t>
            </a:r>
            <a:endParaRPr lang="cs-CZ" sz="900" dirty="0" smtClean="0"/>
          </a:p>
          <a:p>
            <a:pPr lvl="1"/>
            <a:r>
              <a:rPr lang="cs-CZ" sz="900" dirty="0" smtClean="0">
                <a:hlinkClick r:id="rId4"/>
              </a:rPr>
              <a:t>http</a:t>
            </a:r>
            <a:r>
              <a:rPr lang="cs-CZ" sz="900" dirty="0">
                <a:hlinkClick r:id="rId4"/>
              </a:rPr>
              <a:t>://</a:t>
            </a:r>
            <a:r>
              <a:rPr lang="cs-CZ" sz="900" dirty="0" smtClean="0">
                <a:hlinkClick r:id="rId4"/>
              </a:rPr>
              <a:t>upload.wikimedia.org/wikipedia/commons/e/ec/20050501_1315_2558-Bimetall-Zeigerthermometer.jpg</a:t>
            </a:r>
            <a:endParaRPr lang="cs-CZ" sz="900" dirty="0"/>
          </a:p>
          <a:p>
            <a:pPr lvl="1"/>
            <a:r>
              <a:rPr lang="cs-CZ" sz="900" dirty="0" smtClean="0">
                <a:hlinkClick r:id="rId5"/>
              </a:rPr>
              <a:t>http://upload.wikimedia.org/wikipedia/commons/5/5d/Teplomer.jpg</a:t>
            </a:r>
            <a:endParaRPr lang="cs-CZ" sz="900" dirty="0" smtClean="0"/>
          </a:p>
          <a:p>
            <a:pPr lvl="1"/>
            <a:r>
              <a:rPr lang="cs-CZ" sz="900" dirty="0" smtClean="0">
                <a:hlinkClick r:id="rId6"/>
              </a:rPr>
              <a:t>http</a:t>
            </a:r>
            <a:r>
              <a:rPr lang="cs-CZ" sz="900" dirty="0">
                <a:hlinkClick r:id="rId6"/>
              </a:rPr>
              <a:t>://</a:t>
            </a:r>
            <a:r>
              <a:rPr lang="cs-CZ" sz="900" dirty="0" smtClean="0">
                <a:hlinkClick r:id="rId6"/>
              </a:rPr>
              <a:t>upload.wikimedia.org/wikipedia/commons/8/84/Koortsthermometers-AFEC-0120-Lot240901%2BHartmann-0123-Lot3499.jpg</a:t>
            </a:r>
            <a:endParaRPr lang="cs-CZ" sz="900" dirty="0" smtClean="0"/>
          </a:p>
          <a:p>
            <a:pPr lvl="1"/>
            <a:r>
              <a:rPr lang="cs-CZ" sz="800" dirty="0" smtClean="0">
                <a:hlinkClick r:id="rId7"/>
              </a:rPr>
              <a:t>http</a:t>
            </a:r>
            <a:r>
              <a:rPr lang="cs-CZ" sz="800" dirty="0">
                <a:hlinkClick r:id="rId7"/>
              </a:rPr>
              <a:t>://</a:t>
            </a:r>
            <a:r>
              <a:rPr lang="cs-CZ" sz="800" dirty="0" smtClean="0">
                <a:hlinkClick r:id="rId7"/>
              </a:rPr>
              <a:t>upload.wikimedia.org/wikipedia/commons/3/37/Bimetal.gif</a:t>
            </a:r>
            <a:endParaRPr lang="cs-CZ" sz="800" dirty="0" smtClean="0"/>
          </a:p>
          <a:p>
            <a:pPr lvl="1"/>
            <a:r>
              <a:rPr lang="cs-CZ" sz="800" dirty="0" smtClean="0">
                <a:hlinkClick r:id="rId8"/>
              </a:rPr>
              <a:t>http</a:t>
            </a:r>
            <a:r>
              <a:rPr lang="cs-CZ" sz="800" dirty="0">
                <a:hlinkClick r:id="rId8"/>
              </a:rPr>
              <a:t>://</a:t>
            </a:r>
            <a:r>
              <a:rPr lang="cs-CZ" sz="800" dirty="0" smtClean="0">
                <a:hlinkClick r:id="rId8"/>
              </a:rPr>
              <a:t>upload.wikimedia.org/wikipedia/commons/2/26/Bimetal_coil_reacts_to_lighter.gif</a:t>
            </a:r>
            <a:endParaRPr lang="cs-CZ" sz="800" dirty="0" smtClean="0"/>
          </a:p>
          <a:p>
            <a:pPr lvl="1"/>
            <a:endParaRPr lang="cs-CZ" sz="800" dirty="0" smtClean="0"/>
          </a:p>
        </p:txBody>
      </p:sp>
    </p:spTree>
    <p:extLst>
      <p:ext uri="{BB962C8B-B14F-4D97-AF65-F5344CB8AC3E}">
        <p14:creationId xmlns:p14="http://schemas.microsoft.com/office/powerpoint/2010/main" val="337942038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283</TotalTime>
  <Words>278</Words>
  <Application>Microsoft Office PowerPoint</Application>
  <PresentationFormat>Předvádění na obrazovce (4:3)</PresentationFormat>
  <Paragraphs>54</Paragraphs>
  <Slides>4</Slides>
  <Notes>4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</vt:i4>
      </vt:variant>
    </vt:vector>
  </HeadingPairs>
  <TitlesOfParts>
    <vt:vector size="5" baseType="lpstr">
      <vt:lpstr>Motiv systému Office</vt:lpstr>
      <vt:lpstr>Fyzika 6. ročník Měření teploty Ing. Milan Dufek</vt:lpstr>
      <vt:lpstr>Měření teploty</vt:lpstr>
      <vt:lpstr>Teplotní stupnice</vt:lpstr>
      <vt:lpstr>Použité zdroje informací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Milan</dc:creator>
  <cp:lastModifiedBy>Milan</cp:lastModifiedBy>
  <cp:revision>55</cp:revision>
  <dcterms:created xsi:type="dcterms:W3CDTF">2012-06-03T21:25:08Z</dcterms:created>
  <dcterms:modified xsi:type="dcterms:W3CDTF">2012-06-25T20:40:51Z</dcterms:modified>
</cp:coreProperties>
</file>