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85325" autoAdjust="0"/>
  </p:normalViewPr>
  <p:slideViewPr>
    <p:cSldViewPr>
      <p:cViewPr varScale="1">
        <p:scale>
          <a:sx n="96" d="100"/>
          <a:sy n="96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http://upload.wikimedia.org/wikipedia/commons/1/18/Hydrometer%2Balkometer.jpg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6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363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TextovéPole 7"/>
          <p:cNvSpPr txBox="1"/>
          <p:nvPr userDrawn="1"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>
                <a:solidFill>
                  <a:prstClr val="black"/>
                </a:solidFill>
              </a:rPr>
              <a:t>Výukový materiál zpracovaný v rámci </a:t>
            </a:r>
            <a:r>
              <a:rPr lang="cs-CZ" sz="1500" b="1" dirty="0" smtClean="0">
                <a:solidFill>
                  <a:prstClr val="black"/>
                </a:solidFill>
              </a:rPr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699642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80720" cy="4896544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057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6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3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02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48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91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7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33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08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4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6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1/18/Hydrometer+alkometer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/>
              <a:t>Měření </a:t>
            </a:r>
            <a:r>
              <a:rPr lang="cs-CZ" sz="4800" b="1" smtClean="0"/>
              <a:t>hustoty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hustota, jednotky, značky, měření, výpočet 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</a:t>
            </a:r>
            <a:r>
              <a:rPr lang="cs-CZ" sz="2400" b="1" smtClean="0">
                <a:solidFill>
                  <a:schemeClr val="tx1"/>
                </a:solidFill>
              </a:rPr>
              <a:t>: </a:t>
            </a:r>
            <a:r>
              <a:rPr lang="cs-CZ" sz="2400" b="1">
                <a:solidFill>
                  <a:schemeClr val="tx1"/>
                </a:solidFill>
              </a:rPr>
              <a:t>PC, dataprojektor, interaktivní tabule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hustoty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Veličina – hustota </a:t>
            </a:r>
            <a:r>
              <a:rPr lang="cs-CZ" sz="1900" dirty="0" smtClean="0"/>
              <a:t>(hmotnost látky na jednotku objemu)</a:t>
            </a:r>
            <a:endParaRPr lang="cs-CZ" sz="2300" dirty="0" smtClean="0"/>
          </a:p>
          <a:p>
            <a:pPr lvl="1"/>
            <a:r>
              <a:rPr lang="cs-CZ" dirty="0" smtClean="0"/>
              <a:t>značka veličiny: </a:t>
            </a:r>
            <a:r>
              <a:rPr lang="cs-CZ" b="1" dirty="0" smtClean="0">
                <a:latin typeface="Symbol" pitchFamily="18" charset="2"/>
              </a:rPr>
              <a:t>r</a:t>
            </a:r>
            <a:r>
              <a:rPr lang="cs-CZ" b="1" dirty="0" smtClean="0"/>
              <a:t> </a:t>
            </a:r>
            <a:r>
              <a:rPr lang="cs-CZ" dirty="0" smtClean="0"/>
              <a:t>(ró)</a:t>
            </a:r>
          </a:p>
          <a:p>
            <a:r>
              <a:rPr lang="cs-CZ" dirty="0" smtClean="0"/>
              <a:t>Jednotky</a:t>
            </a:r>
          </a:p>
          <a:p>
            <a:pPr lvl="1"/>
            <a:r>
              <a:rPr lang="cs-CZ" dirty="0" smtClean="0"/>
              <a:t>kilogram na metr krychlový, značka </a:t>
            </a:r>
            <a:r>
              <a:rPr lang="cs-CZ" b="1" dirty="0" smtClean="0"/>
              <a:t>kg/m</a:t>
            </a:r>
            <a:r>
              <a:rPr lang="cs-CZ" b="1" baseline="30000" dirty="0" smtClean="0"/>
              <a:t>3</a:t>
            </a:r>
            <a:endParaRPr lang="cs-CZ" dirty="0" smtClean="0"/>
          </a:p>
          <a:p>
            <a:pPr lvl="1"/>
            <a:r>
              <a:rPr lang="cs-CZ" dirty="0" smtClean="0"/>
              <a:t>gram na </a:t>
            </a:r>
            <a:r>
              <a:rPr lang="cs-CZ" dirty="0"/>
              <a:t>centimetr krychlový, značka </a:t>
            </a:r>
            <a:r>
              <a:rPr lang="cs-CZ" b="1" dirty="0" smtClean="0"/>
              <a:t>g/cm</a:t>
            </a:r>
            <a:r>
              <a:rPr lang="cs-CZ" b="1" baseline="30000" dirty="0" smtClean="0"/>
              <a:t>3 </a:t>
            </a:r>
            <a:endParaRPr lang="cs-CZ" b="1" dirty="0" smtClean="0"/>
          </a:p>
          <a:p>
            <a:pPr lvl="1"/>
            <a:r>
              <a:rPr lang="cs-CZ" dirty="0" smtClean="0"/>
              <a:t>1 kg/m</a:t>
            </a:r>
            <a:r>
              <a:rPr lang="cs-CZ" baseline="30000" dirty="0" smtClean="0"/>
              <a:t>3</a:t>
            </a:r>
            <a:r>
              <a:rPr lang="cs-CZ" dirty="0" smtClean="0"/>
              <a:t> = </a:t>
            </a:r>
            <a:r>
              <a:rPr lang="cs-CZ" b="1" dirty="0" smtClean="0"/>
              <a:t>1000x</a:t>
            </a:r>
            <a:r>
              <a:rPr lang="cs-CZ" dirty="0" smtClean="0"/>
              <a:t> g/cm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Měření hustoty</a:t>
            </a:r>
          </a:p>
          <a:p>
            <a:pPr lvl="1"/>
            <a:r>
              <a:rPr lang="cs-CZ" dirty="0" smtClean="0"/>
              <a:t>hustoměr</a:t>
            </a:r>
          </a:p>
          <a:p>
            <a:pPr lvl="2"/>
            <a:r>
              <a:rPr lang="cs-CZ" dirty="0" smtClean="0"/>
              <a:t>skleněná baňka se závažím</a:t>
            </a:r>
          </a:p>
          <a:p>
            <a:pPr lvl="1"/>
            <a:r>
              <a:rPr lang="cs-CZ" dirty="0" smtClean="0"/>
              <a:t>výpočtem</a:t>
            </a:r>
          </a:p>
          <a:p>
            <a:pPr lvl="2"/>
            <a:r>
              <a:rPr lang="cs-CZ" dirty="0" smtClean="0"/>
              <a:t>ze znalosti objemu a hmotnosti</a:t>
            </a:r>
          </a:p>
          <a:p>
            <a:r>
              <a:rPr lang="cs-CZ" dirty="0" smtClean="0"/>
              <a:t>Výpočet hustoty</a:t>
            </a:r>
          </a:p>
          <a:p>
            <a:pPr lvl="1"/>
            <a:r>
              <a:rPr lang="cs-CZ" b="1" dirty="0">
                <a:latin typeface="Symbol" pitchFamily="18" charset="2"/>
              </a:rPr>
              <a:t>r </a:t>
            </a:r>
            <a:r>
              <a:rPr lang="cs-CZ" b="1" dirty="0" smtClean="0"/>
              <a:t>= m/V</a:t>
            </a:r>
            <a:endParaRPr lang="cs-CZ" dirty="0" smtClean="0"/>
          </a:p>
        </p:txBody>
      </p:sp>
      <p:sp>
        <p:nvSpPr>
          <p:cNvPr id="8" name="Obdélník 7"/>
          <p:cNvSpPr/>
          <p:nvPr/>
        </p:nvSpPr>
        <p:spPr>
          <a:xfrm>
            <a:off x="396176" y="3861048"/>
            <a:ext cx="57600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6176" y="2348880"/>
            <a:ext cx="576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6176" y="1628832"/>
            <a:ext cx="5760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3133" y="5589240"/>
            <a:ext cx="57600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98782"/>
            <a:ext cx="2125680" cy="581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093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Hustoty některých látek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100" b="1" dirty="0" smtClean="0"/>
              <a:t>LÁTKA	kg/m</a:t>
            </a:r>
            <a:r>
              <a:rPr lang="cs-CZ" sz="2100" b="1" baseline="30000" dirty="0" smtClean="0"/>
              <a:t>3</a:t>
            </a:r>
            <a:r>
              <a:rPr lang="cs-CZ" sz="2100" b="1" dirty="0" smtClean="0"/>
              <a:t>	g/cm</a:t>
            </a:r>
            <a:r>
              <a:rPr lang="cs-CZ" sz="2100" b="1" baseline="30000" dirty="0" smtClean="0"/>
              <a:t>3</a:t>
            </a:r>
          </a:p>
          <a:p>
            <a:r>
              <a:rPr lang="cs-CZ" sz="2100" dirty="0" smtClean="0"/>
              <a:t>vzduch		1,29	0,00129</a:t>
            </a:r>
          </a:p>
          <a:p>
            <a:r>
              <a:rPr lang="cs-CZ" sz="2100" dirty="0" smtClean="0"/>
              <a:t>voda		998	0,998</a:t>
            </a:r>
          </a:p>
          <a:p>
            <a:r>
              <a:rPr lang="cs-CZ" sz="2100" dirty="0" smtClean="0"/>
              <a:t>led		917	0,917</a:t>
            </a:r>
          </a:p>
          <a:p>
            <a:r>
              <a:rPr lang="cs-CZ" sz="2100" dirty="0" smtClean="0"/>
              <a:t>benzín		750	0,75</a:t>
            </a:r>
          </a:p>
          <a:p>
            <a:r>
              <a:rPr lang="cs-CZ" sz="2100" dirty="0" smtClean="0"/>
              <a:t>líh		789	0,789</a:t>
            </a:r>
          </a:p>
          <a:p>
            <a:r>
              <a:rPr lang="cs-CZ" sz="2100" dirty="0" smtClean="0"/>
              <a:t>hliník		2700	2,7</a:t>
            </a:r>
          </a:p>
          <a:p>
            <a:r>
              <a:rPr lang="cs-CZ" sz="2100" dirty="0" smtClean="0"/>
              <a:t>železo		7870	7,87</a:t>
            </a:r>
          </a:p>
          <a:p>
            <a:r>
              <a:rPr lang="cs-CZ" sz="2100" dirty="0" smtClean="0"/>
              <a:t>olovo		11300	11,3</a:t>
            </a:r>
          </a:p>
          <a:p>
            <a:r>
              <a:rPr lang="cs-CZ" sz="2100" dirty="0" smtClean="0"/>
              <a:t>rtuť		13500	13,5</a:t>
            </a:r>
          </a:p>
          <a:p>
            <a:r>
              <a:rPr lang="cs-CZ" sz="2100" dirty="0" smtClean="0"/>
              <a:t>zlato		19300	19,3</a:t>
            </a:r>
          </a:p>
          <a:p>
            <a:endParaRPr lang="cs-CZ" dirty="0" smtClean="0"/>
          </a:p>
          <a:p>
            <a:r>
              <a:rPr lang="cs-CZ" dirty="0" smtClean="0"/>
              <a:t>Těleso </a:t>
            </a:r>
            <a:r>
              <a:rPr lang="cs-CZ" dirty="0"/>
              <a:t>o </a:t>
            </a:r>
            <a:r>
              <a:rPr lang="cs-CZ" dirty="0" smtClean="0"/>
              <a:t>objemu </a:t>
            </a:r>
            <a:r>
              <a:rPr lang="cs-CZ" b="1" dirty="0" smtClean="0"/>
              <a:t>15 cm</a:t>
            </a:r>
            <a:r>
              <a:rPr lang="cs-CZ" b="1" baseline="30000" dirty="0" smtClean="0"/>
              <a:t>3 </a:t>
            </a:r>
            <a:r>
              <a:rPr lang="cs-CZ" baseline="30000" dirty="0" smtClean="0"/>
              <a:t> </a:t>
            </a:r>
            <a:r>
              <a:rPr lang="cs-CZ" dirty="0" smtClean="0"/>
              <a:t>má hmotnost </a:t>
            </a:r>
            <a:r>
              <a:rPr lang="cs-CZ" b="1" dirty="0" smtClean="0"/>
              <a:t>118 g</a:t>
            </a:r>
            <a:r>
              <a:rPr lang="cs-CZ" dirty="0" smtClean="0"/>
              <a:t>. Z jaké je látky je vyrobeno?</a:t>
            </a:r>
            <a:endParaRPr lang="cs-CZ" dirty="0"/>
          </a:p>
          <a:p>
            <a:pPr lvl="1"/>
            <a:r>
              <a:rPr lang="cs-CZ" b="1" dirty="0">
                <a:latin typeface="Symbol" pitchFamily="18" charset="2"/>
              </a:rPr>
              <a:t>r </a:t>
            </a:r>
            <a:r>
              <a:rPr lang="cs-CZ" b="1" dirty="0"/>
              <a:t>= </a:t>
            </a:r>
            <a:r>
              <a:rPr lang="cs-CZ" b="1" dirty="0" smtClean="0"/>
              <a:t>m/V = </a:t>
            </a:r>
            <a:r>
              <a:rPr lang="cs-CZ" dirty="0" smtClean="0"/>
              <a:t>118/15 = 7,866 g/cm</a:t>
            </a:r>
            <a:r>
              <a:rPr lang="cs-CZ" baseline="30000" dirty="0" smtClean="0"/>
              <a:t>3</a:t>
            </a:r>
          </a:p>
          <a:p>
            <a:pPr lvl="1"/>
            <a:r>
              <a:rPr lang="cs-CZ" dirty="0" smtClean="0"/>
              <a:t>Těleso je vyrobeno ze železa</a:t>
            </a:r>
          </a:p>
          <a:p>
            <a:r>
              <a:rPr lang="cs-CZ" dirty="0" smtClean="0"/>
              <a:t>Další vzorce</a:t>
            </a:r>
          </a:p>
          <a:p>
            <a:pPr lvl="1"/>
            <a:r>
              <a:rPr lang="cs-CZ" b="1" dirty="0" smtClean="0"/>
              <a:t>m = </a:t>
            </a:r>
            <a:r>
              <a:rPr lang="cs-CZ" b="1" dirty="0" smtClean="0">
                <a:latin typeface="Symbol" pitchFamily="18" charset="2"/>
              </a:rPr>
              <a:t>r</a:t>
            </a:r>
            <a:r>
              <a:rPr lang="cs-CZ" b="1" dirty="0" smtClean="0"/>
              <a:t> . V </a:t>
            </a:r>
          </a:p>
          <a:p>
            <a:pPr lvl="1"/>
            <a:r>
              <a:rPr lang="cs-CZ" b="1" dirty="0" smtClean="0"/>
              <a:t>V = m /</a:t>
            </a:r>
            <a:r>
              <a:rPr lang="cs-CZ" b="1" dirty="0" smtClean="0">
                <a:latin typeface="Symbol" pitchFamily="18" charset="2"/>
              </a:rPr>
              <a:t> </a:t>
            </a:r>
            <a:r>
              <a:rPr lang="cs-CZ" b="1" dirty="0">
                <a:latin typeface="Symbol" pitchFamily="18" charset="2"/>
              </a:rPr>
              <a:t>r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467544" y="4437112"/>
            <a:ext cx="8208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5373216"/>
            <a:ext cx="8208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789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900" dirty="0" smtClean="0">
                <a:hlinkClick r:id="rId3"/>
              </a:rPr>
              <a:t>http</a:t>
            </a:r>
            <a:r>
              <a:rPr lang="cs-CZ" sz="900" dirty="0">
                <a:hlinkClick r:id="rId3"/>
              </a:rPr>
              <a:t>://</a:t>
            </a:r>
            <a:r>
              <a:rPr lang="cs-CZ" sz="900" dirty="0" smtClean="0">
                <a:hlinkClick r:id="rId3"/>
              </a:rPr>
              <a:t>upload.wikimedia.org/wikipedia/commons/1/18/Hydrometer%2Balkometer.jpg</a:t>
            </a:r>
            <a:endParaRPr lang="cs-CZ" sz="900" dirty="0" smtClean="0"/>
          </a:p>
          <a:p>
            <a:pPr lvl="1"/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379420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</TotalTime>
  <Words>230</Words>
  <Application>Microsoft Office PowerPoint</Application>
  <PresentationFormat>Předvádění na obrazovce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Motiv systému Office</vt:lpstr>
      <vt:lpstr>1_Motiv systému Office</vt:lpstr>
      <vt:lpstr>Fyzika 6. ročník Měření hustoty Ing. Milan Dufek</vt:lpstr>
      <vt:lpstr>Měření hustoty</vt:lpstr>
      <vt:lpstr>Hustoty některých látek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54</cp:revision>
  <dcterms:created xsi:type="dcterms:W3CDTF">2012-06-03T21:25:08Z</dcterms:created>
  <dcterms:modified xsi:type="dcterms:W3CDTF">2012-06-25T21:41:11Z</dcterms:modified>
</cp:coreProperties>
</file>