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0C8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4497" autoAdjust="0"/>
  </p:normalViewPr>
  <p:slideViewPr>
    <p:cSldViewPr>
      <p:cViewPr varScale="1">
        <p:scale>
          <a:sx n="95" d="100"/>
          <a:sy n="95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http://upload.wikimedia.org/wikipedia/commons/thumb/8/8a/Serie_poids_cyl1.jpg/800px-Serie_poids_cyl1.jpg</a:t>
            </a:r>
          </a:p>
          <a:p>
            <a:r>
              <a:rPr lang="cs-CZ" dirty="0" smtClean="0"/>
              <a:t>http://upload.wikimedia.org/wikipedia/commons/thumb/0/04/Vaha_KERN_-_PEJ_2200-2M_-_03.jpg/800px-Vaha_KERN_-_PEJ_2200-2M_-_03.jpg</a:t>
            </a:r>
          </a:p>
          <a:p>
            <a:r>
              <a:rPr lang="cs-CZ" dirty="0" smtClean="0"/>
              <a:t>http://upload.wikimedia.org/wikipedia/commons/thumb/1/11/Balance_roberval_30kg.jpg/800px-Balance_roberval_30kg.jpg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3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http://upload.wikimedia.org/wikipedia/commons/thumb/1/19/Wedding_and_Engagement_Rings_2151px.jpg/711px-Wedding_and_Engagement_Rings_2151px.jpg</a:t>
            </a:r>
          </a:p>
          <a:p>
            <a:r>
              <a:rPr lang="cs-CZ" dirty="0" smtClean="0"/>
              <a:t>http://upload.wikimedia.org/wikipedia/commons/a/a7/Flavored_milk_on_a_shelf.jpg</a:t>
            </a:r>
          </a:p>
          <a:p>
            <a:r>
              <a:rPr lang="cs-CZ" dirty="0" smtClean="0"/>
              <a:t>http://upload.wikimedia.org/</a:t>
            </a:r>
            <a:r>
              <a:rPr lang="cs-CZ" dirty="0" err="1" smtClean="0"/>
              <a:t>wikipedia</a:t>
            </a:r>
            <a:r>
              <a:rPr lang="cs-CZ" dirty="0" smtClean="0"/>
              <a:t>/</a:t>
            </a:r>
            <a:r>
              <a:rPr lang="cs-CZ" dirty="0" err="1" smtClean="0"/>
              <a:t>commons</a:t>
            </a:r>
            <a:r>
              <a:rPr lang="cs-CZ" dirty="0" smtClean="0"/>
              <a:t>/</a:t>
            </a:r>
            <a:r>
              <a:rPr lang="cs-CZ" dirty="0" err="1" smtClean="0"/>
              <a:t>thumb</a:t>
            </a:r>
            <a:r>
              <a:rPr lang="cs-CZ" dirty="0" smtClean="0"/>
              <a:t>/9/9e/BMW_X1_xDrive23d_(E84)_–_Frontansicht%2C_2._Juli_2011%2C_Düsseldorf.jpg/800px-BMW_X1_xDrive23d_(E84)_–_Frontansicht%2C_2._Juli_2011%2C_Düsseldorf.jpg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36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 userDrawn="1"/>
        </p:nvSpPr>
        <p:spPr>
          <a:xfrm>
            <a:off x="35495" y="5229196"/>
            <a:ext cx="38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>
                <a:solidFill>
                  <a:prstClr val="black"/>
                </a:solidFill>
              </a:rPr>
              <a:t>Výukový materiál zpracovaný v rámci </a:t>
            </a:r>
            <a:r>
              <a:rPr lang="cs-CZ" sz="1500" b="1" dirty="0" smtClean="0">
                <a:solidFill>
                  <a:prstClr val="black"/>
                </a:solidFill>
              </a:rPr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369964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05727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80720" cy="489654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5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6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0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4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7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96752"/>
            <a:ext cx="9073007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8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25.6.2012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Ing. Milan Dufek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6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9/9e/BMW_X1_xDrive23d_(E84)_&#8211;_Frontansicht,_2._Juli_2011,_D&#252;sseldorf.jpg/800px-BMW_X1_xDrive23d_(E84)_&#8211;_Frontansicht,_2._Juli_2011,_D&#252;sseldorf.jpg" TargetMode="External"/><Relationship Id="rId3" Type="http://schemas.openxmlformats.org/officeDocument/2006/relationships/hyperlink" Target="http://upload.wikimedia.org/wikipedia/commons/thumb/8/8a/Serie_poids_cyl1.jpg/800px-Serie_poids_cyl1.jpg" TargetMode="External"/><Relationship Id="rId7" Type="http://schemas.openxmlformats.org/officeDocument/2006/relationships/hyperlink" Target="http://upload.wikimedia.org/wikipedia/commons/a/a7/Flavored_milk_on_a_shelf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1/19/Wedding_and_Engagement_Rings_2151px.jpg/711px-Wedding_and_Engagement_Rings_2151px.jpg" TargetMode="External"/><Relationship Id="rId5" Type="http://schemas.openxmlformats.org/officeDocument/2006/relationships/hyperlink" Target="http://upload.wikimedia.org/wikipedia/commons/thumb/1/11/Balance_roberval_30kg.jpg/800px-Balance_roberval_30kg.jpg" TargetMode="External"/><Relationship Id="rId4" Type="http://schemas.openxmlformats.org/officeDocument/2006/relationships/hyperlink" Target="http://upload.wikimedia.org/wikipedia/commons/thumb/0/04/Vaha_KERN_-_PEJ_2200-2M_-_03.jpg/800px-Vaha_KERN_-_PEJ_2200-2M_-_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495" y="5229196"/>
            <a:ext cx="38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6.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sz="4800" b="1"/>
              <a:t>Měření </a:t>
            </a:r>
            <a:r>
              <a:rPr lang="cs-CZ" sz="4800" b="1" smtClean="0"/>
              <a:t>hmotnosti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848872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Cíl: </a:t>
            </a:r>
            <a:r>
              <a:rPr lang="cs-CZ" sz="2400" b="1" dirty="0">
                <a:solidFill>
                  <a:schemeClr val="tx1"/>
                </a:solidFill>
              </a:rPr>
              <a:t>Upevnit učivo </a:t>
            </a:r>
            <a:r>
              <a:rPr lang="cs-CZ" sz="2400" b="1" dirty="0" smtClean="0">
                <a:solidFill>
                  <a:schemeClr val="tx1"/>
                </a:solidFill>
              </a:rPr>
              <a:t>– hmotnost, jednotky, značky, měřidla 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Časový nárok: 15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Pomůcky</a:t>
            </a:r>
            <a:r>
              <a:rPr lang="cs-CZ" sz="2400" b="1" smtClean="0">
                <a:solidFill>
                  <a:schemeClr val="tx1"/>
                </a:solidFill>
              </a:rPr>
              <a:t>: </a:t>
            </a:r>
            <a:r>
              <a:rPr lang="cs-CZ" sz="2400" b="1">
                <a:solidFill>
                  <a:schemeClr val="tx1"/>
                </a:solidFill>
              </a:rPr>
              <a:t>PC, dataprojektor, interaktivní tabule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/>
              <a:t>Základní škola a Mateřská škola Zákupy, příspěvková organizace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Měření hmotnosti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Veličina – hmotnost (množství látky v tělese)</a:t>
            </a:r>
          </a:p>
          <a:p>
            <a:pPr lvl="1"/>
            <a:r>
              <a:rPr lang="cs-CZ" dirty="0" smtClean="0"/>
              <a:t>značka veličiny: </a:t>
            </a:r>
            <a:r>
              <a:rPr lang="cs-CZ" b="1" dirty="0" smtClean="0"/>
              <a:t>m</a:t>
            </a:r>
          </a:p>
          <a:p>
            <a:r>
              <a:rPr lang="cs-CZ" dirty="0" smtClean="0"/>
              <a:t>Jednotky</a:t>
            </a:r>
          </a:p>
          <a:p>
            <a:pPr lvl="1"/>
            <a:r>
              <a:rPr lang="cs-CZ" dirty="0" smtClean="0"/>
              <a:t>základní: 1 kilogram, značka </a:t>
            </a:r>
            <a:r>
              <a:rPr lang="cs-CZ" b="1" dirty="0" smtClean="0"/>
              <a:t>kg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další jednotky: gram </a:t>
            </a:r>
            <a:r>
              <a:rPr lang="cs-CZ" b="1" dirty="0" smtClean="0"/>
              <a:t>g, </a:t>
            </a:r>
            <a:r>
              <a:rPr lang="cs-CZ" dirty="0" smtClean="0"/>
              <a:t>metrický cent </a:t>
            </a:r>
            <a:r>
              <a:rPr lang="cs-CZ" b="1" dirty="0" smtClean="0"/>
              <a:t>q, </a:t>
            </a:r>
            <a:r>
              <a:rPr lang="cs-CZ" dirty="0" smtClean="0"/>
              <a:t>tuna </a:t>
            </a:r>
            <a:r>
              <a:rPr lang="cs-CZ" b="1" dirty="0" smtClean="0"/>
              <a:t>t</a:t>
            </a:r>
          </a:p>
          <a:p>
            <a:pPr lvl="1"/>
            <a:r>
              <a:rPr lang="cs-CZ" dirty="0" smtClean="0"/>
              <a:t>1 q = 100 kg, 1 t = 1000 kg</a:t>
            </a:r>
            <a:endParaRPr lang="cs-CZ" baseline="30000" dirty="0" smtClean="0"/>
          </a:p>
          <a:p>
            <a:r>
              <a:rPr lang="cs-CZ" dirty="0" smtClean="0"/>
              <a:t>Měření hmotnosti</a:t>
            </a:r>
          </a:p>
          <a:p>
            <a:pPr lvl="1"/>
            <a:r>
              <a:rPr lang="cs-CZ" dirty="0" smtClean="0"/>
              <a:t>váhy</a:t>
            </a:r>
          </a:p>
          <a:p>
            <a:pPr lvl="2"/>
            <a:r>
              <a:rPr lang="cs-CZ" dirty="0" smtClean="0"/>
              <a:t>na principu páky (rovnoramenné, nerovnoramenné)</a:t>
            </a:r>
          </a:p>
          <a:p>
            <a:pPr lvl="2"/>
            <a:r>
              <a:rPr lang="cs-CZ" dirty="0" smtClean="0"/>
              <a:t>na principu změny tvaru pružných těles (pružiny)</a:t>
            </a:r>
          </a:p>
          <a:p>
            <a:pPr lvl="2"/>
            <a:r>
              <a:rPr lang="cs-CZ" dirty="0" smtClean="0"/>
              <a:t>digitální – přenos údajů pomocí čidel na displej</a:t>
            </a:r>
            <a:endParaRPr lang="cs-CZ" dirty="0"/>
          </a:p>
          <a:p>
            <a:r>
              <a:rPr lang="cs-CZ" dirty="0" smtClean="0"/>
              <a:t>Určení hmotnosti u rovnoramenných vah</a:t>
            </a:r>
          </a:p>
          <a:p>
            <a:pPr lvl="1"/>
            <a:r>
              <a:rPr lang="cs-CZ" dirty="0" smtClean="0"/>
              <a:t>na jednu misku vah položíme měřené těleso</a:t>
            </a:r>
          </a:p>
          <a:p>
            <a:pPr lvl="1"/>
            <a:r>
              <a:rPr lang="cs-CZ" dirty="0" smtClean="0"/>
              <a:t>na druhou postupně přidáváme závaží od většího</a:t>
            </a:r>
            <a:br>
              <a:rPr lang="cs-CZ" dirty="0" smtClean="0"/>
            </a:br>
            <a:r>
              <a:rPr lang="cs-CZ" dirty="0" smtClean="0"/>
              <a:t>k menšímu až dosáhneme rovnováhy</a:t>
            </a:r>
          </a:p>
          <a:p>
            <a:pPr lvl="1"/>
            <a:r>
              <a:rPr lang="cs-CZ" dirty="0" smtClean="0"/>
              <a:t>rovnovážnost pomáhá určit „</a:t>
            </a:r>
            <a:r>
              <a:rPr lang="cs-CZ" dirty="0" err="1" smtClean="0"/>
              <a:t>jazyček</a:t>
            </a:r>
            <a:r>
              <a:rPr lang="cs-CZ" dirty="0" smtClean="0"/>
              <a:t>“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6176" y="4869160"/>
            <a:ext cx="5760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6176" y="2132856"/>
            <a:ext cx="5760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6176" y="1556824"/>
            <a:ext cx="576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6176" y="3387790"/>
            <a:ext cx="5760000" cy="112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6"/>
            <a:ext cx="2627784" cy="158981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38482"/>
            <a:ext cx="2627784" cy="197083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0847"/>
            <a:ext cx="2627784" cy="11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6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Převody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 kg		= 10 dkg	= 1000 g</a:t>
            </a:r>
          </a:p>
          <a:p>
            <a:r>
              <a:rPr lang="cs-CZ" dirty="0" smtClean="0"/>
              <a:t>1 g		= 1000 mg</a:t>
            </a:r>
            <a:endParaRPr lang="cs-CZ" baseline="30000" dirty="0" smtClean="0"/>
          </a:p>
          <a:p>
            <a:r>
              <a:rPr lang="cs-CZ" dirty="0" smtClean="0"/>
              <a:t>1 q		= 100 kg</a:t>
            </a:r>
            <a:endParaRPr lang="cs-CZ" baseline="30000" dirty="0" smtClean="0"/>
          </a:p>
          <a:p>
            <a:r>
              <a:rPr lang="cs-CZ" dirty="0" smtClean="0"/>
              <a:t>1 t 		= 10 q		= 1000 kg</a:t>
            </a:r>
          </a:p>
          <a:p>
            <a:endParaRPr lang="cs-CZ" dirty="0" smtClean="0"/>
          </a:p>
          <a:p>
            <a:r>
              <a:rPr lang="cs-CZ" dirty="0"/>
              <a:t>Tělesa o hmotnosti 1 </a:t>
            </a:r>
            <a:r>
              <a:rPr lang="cs-CZ" b="1" dirty="0" smtClean="0"/>
              <a:t>g</a:t>
            </a:r>
            <a:endParaRPr lang="cs-CZ" b="1" dirty="0"/>
          </a:p>
          <a:p>
            <a:pPr lvl="1"/>
            <a:r>
              <a:rPr lang="cs-CZ" dirty="0" smtClean="0"/>
              <a:t>drobné šperky, víčko tužky</a:t>
            </a:r>
          </a:p>
          <a:p>
            <a:r>
              <a:rPr lang="cs-CZ" dirty="0" smtClean="0"/>
              <a:t>Tělesa o hmotnosti 1 </a:t>
            </a:r>
            <a:r>
              <a:rPr lang="cs-CZ" b="1" dirty="0" smtClean="0"/>
              <a:t>kg</a:t>
            </a:r>
          </a:p>
          <a:p>
            <a:pPr lvl="1"/>
            <a:r>
              <a:rPr lang="cs-CZ" dirty="0" smtClean="0"/>
              <a:t>litr mléka, pytlík mouky</a:t>
            </a:r>
            <a:endParaRPr lang="cs-CZ" dirty="0"/>
          </a:p>
          <a:p>
            <a:r>
              <a:rPr lang="cs-CZ" dirty="0" smtClean="0"/>
              <a:t>Tělesa o hmotnosti 1 </a:t>
            </a:r>
            <a:r>
              <a:rPr lang="cs-CZ" b="1" dirty="0" smtClean="0"/>
              <a:t>q</a:t>
            </a:r>
          </a:p>
          <a:p>
            <a:pPr lvl="1"/>
            <a:r>
              <a:rPr lang="cs-CZ" dirty="0" smtClean="0"/>
              <a:t>2 pytle cementu, 2 pračky</a:t>
            </a:r>
            <a:endParaRPr lang="cs-CZ" dirty="0"/>
          </a:p>
          <a:p>
            <a:r>
              <a:rPr lang="cs-CZ" dirty="0" smtClean="0"/>
              <a:t>Tělesa o hmotnosti 1 </a:t>
            </a:r>
            <a:r>
              <a:rPr lang="cs-CZ" b="1" dirty="0" smtClean="0"/>
              <a:t>t</a:t>
            </a:r>
          </a:p>
          <a:p>
            <a:pPr lvl="1"/>
            <a:r>
              <a:rPr lang="cs-CZ" dirty="0" smtClean="0"/>
              <a:t>osobní automobil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03648" y="1052736"/>
            <a:ext cx="4752528" cy="178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6176" y="3501040"/>
            <a:ext cx="576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1860" y="4185062"/>
            <a:ext cx="576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1860" y="4941168"/>
            <a:ext cx="576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1860" y="5661248"/>
            <a:ext cx="576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1" t="28346" r="23663" b="6960"/>
          <a:stretch/>
        </p:blipFill>
        <p:spPr>
          <a:xfrm>
            <a:off x="7049070" y="1052736"/>
            <a:ext cx="1123330" cy="15121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8920"/>
            <a:ext cx="2630106" cy="16657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2630106" cy="15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5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6.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6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školy 6, 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- obrázky:</a:t>
            </a:r>
          </a:p>
          <a:p>
            <a:pPr lvl="1"/>
            <a:r>
              <a:rPr lang="cs-CZ" sz="900" dirty="0">
                <a:hlinkClick r:id="rId3"/>
              </a:rPr>
              <a:t>http://</a:t>
            </a:r>
            <a:r>
              <a:rPr lang="cs-CZ" sz="900" dirty="0" smtClean="0">
                <a:hlinkClick r:id="rId3"/>
              </a:rPr>
              <a:t>upload.wikimedia.org/wikipedia/commons/thumb/8/8a/Serie_poids_cyl1.jpg/800px-Serie_poids_cyl1.jpg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4"/>
              </a:rPr>
              <a:t>http</a:t>
            </a:r>
            <a:r>
              <a:rPr lang="cs-CZ" sz="900" dirty="0">
                <a:hlinkClick r:id="rId4"/>
              </a:rPr>
              <a:t>://upload.wikimedia.org/wikipedia/commons/thumb/0/04/Vaha_KERN_-_PEJ_2200-2M_-_03.jpg/800px-Vaha_KERN_-_PEJ_2200-2M_-_</a:t>
            </a:r>
            <a:r>
              <a:rPr lang="cs-CZ" sz="900" dirty="0" smtClean="0">
                <a:hlinkClick r:id="rId4"/>
              </a:rPr>
              <a:t>03.jpg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5"/>
              </a:rPr>
              <a:t>http</a:t>
            </a:r>
            <a:r>
              <a:rPr lang="cs-CZ" sz="900" dirty="0">
                <a:hlinkClick r:id="rId5"/>
              </a:rPr>
              <a:t>://</a:t>
            </a:r>
            <a:r>
              <a:rPr lang="cs-CZ" sz="900" dirty="0" smtClean="0">
                <a:hlinkClick r:id="rId5"/>
              </a:rPr>
              <a:t>upload.wikimedia.org/wikipedia/commons/thumb/1/11/Balance_roberval_30kg.jpg/800px-Balance_roberval_30kg.jpg</a:t>
            </a:r>
            <a:endParaRPr lang="cs-CZ" sz="900" b="0" dirty="0" smtClean="0"/>
          </a:p>
          <a:p>
            <a:pPr lvl="1"/>
            <a:r>
              <a:rPr lang="cs-CZ" sz="900" dirty="0" smtClean="0">
                <a:hlinkClick r:id="rId6"/>
              </a:rPr>
              <a:t>http</a:t>
            </a:r>
            <a:r>
              <a:rPr lang="cs-CZ" sz="900" dirty="0">
                <a:hlinkClick r:id="rId6"/>
              </a:rPr>
              <a:t>://</a:t>
            </a:r>
            <a:r>
              <a:rPr lang="cs-CZ" sz="900" dirty="0" smtClean="0">
                <a:hlinkClick r:id="rId6"/>
              </a:rPr>
              <a:t>upload.wikimedia.org/wikipedia/commons/thumb/1/19/Wedding_and_Engagement_Rings_2151px.jpg/711px-Wedding_and_Engagement_Rings_2151px.jpg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7"/>
              </a:rPr>
              <a:t>http</a:t>
            </a:r>
            <a:r>
              <a:rPr lang="cs-CZ" sz="900" dirty="0">
                <a:hlinkClick r:id="rId7"/>
              </a:rPr>
              <a:t>://</a:t>
            </a:r>
            <a:r>
              <a:rPr lang="cs-CZ" sz="900" dirty="0" smtClean="0">
                <a:hlinkClick r:id="rId7"/>
              </a:rPr>
              <a:t>upload.wikimedia.org/wikipedia/commons/a/a7/Flavored_milk_on_a_shelf.jpg</a:t>
            </a:r>
            <a:endParaRPr lang="cs-CZ" sz="900" dirty="0" smtClean="0"/>
          </a:p>
          <a:p>
            <a:pPr lvl="1"/>
            <a:r>
              <a:rPr lang="cs-CZ" sz="900" dirty="0" smtClean="0">
                <a:hlinkClick r:id="rId8"/>
              </a:rPr>
              <a:t>http</a:t>
            </a:r>
            <a:r>
              <a:rPr lang="cs-CZ" sz="900" dirty="0">
                <a:hlinkClick r:id="rId8"/>
              </a:rPr>
              <a:t>://upload.wikimedia.org/</a:t>
            </a:r>
            <a:r>
              <a:rPr lang="cs-CZ" sz="900" dirty="0" err="1">
                <a:hlinkClick r:id="rId8"/>
              </a:rPr>
              <a:t>wikipedia</a:t>
            </a:r>
            <a:r>
              <a:rPr lang="cs-CZ" sz="900" dirty="0">
                <a:hlinkClick r:id="rId8"/>
              </a:rPr>
              <a:t>/</a:t>
            </a:r>
            <a:r>
              <a:rPr lang="cs-CZ" sz="900" dirty="0" err="1">
                <a:hlinkClick r:id="rId8"/>
              </a:rPr>
              <a:t>commons</a:t>
            </a:r>
            <a:r>
              <a:rPr lang="cs-CZ" sz="900" dirty="0">
                <a:hlinkClick r:id="rId8"/>
              </a:rPr>
              <a:t>/</a:t>
            </a:r>
            <a:r>
              <a:rPr lang="cs-CZ" sz="900" dirty="0" err="1">
                <a:hlinkClick r:id="rId8"/>
              </a:rPr>
              <a:t>thumb</a:t>
            </a:r>
            <a:r>
              <a:rPr lang="cs-CZ" sz="900" dirty="0">
                <a:hlinkClick r:id="rId8"/>
              </a:rPr>
              <a:t>/9/9e/BMW_X1_xDrive23d_(E84)_–_Frontansicht%2C_2._Juli_2011%2C_Düsseldorf.jpg/800px-BMW_X1_xDrive23d_(E84)_–_Frontansicht%2C_2._</a:t>
            </a:r>
            <a:r>
              <a:rPr lang="cs-CZ" sz="900" dirty="0" smtClean="0">
                <a:hlinkClick r:id="rId8"/>
              </a:rPr>
              <a:t>Juli_2011%2C_Düsseldorf.jpg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379420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335</Words>
  <Application>Microsoft Office PowerPoint</Application>
  <PresentationFormat>Předvádění na obrazovce (4:3)</PresentationFormat>
  <Paragraphs>62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</vt:i4>
      </vt:variant>
    </vt:vector>
  </HeadingPairs>
  <TitlesOfParts>
    <vt:vector size="6" baseType="lpstr">
      <vt:lpstr>Motiv systému Office</vt:lpstr>
      <vt:lpstr>1_Motiv systému Office</vt:lpstr>
      <vt:lpstr>Fyzika 6. ročník Měření hmotnosti Ing. Milan Dufek</vt:lpstr>
      <vt:lpstr>Měření hmotnosti</vt:lpstr>
      <vt:lpstr>Převody jednotek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57</cp:revision>
  <dcterms:created xsi:type="dcterms:W3CDTF">2012-06-03T21:25:08Z</dcterms:created>
  <dcterms:modified xsi:type="dcterms:W3CDTF">2012-06-25T21:43:41Z</dcterms:modified>
</cp:coreProperties>
</file>