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9"/>
  </p:notesMasterIdLst>
  <p:sldIdLst>
    <p:sldId id="256" r:id="rId5"/>
    <p:sldId id="258" r:id="rId6"/>
    <p:sldId id="260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1420" autoAdjust="0"/>
  </p:normalViewPr>
  <p:slideViewPr>
    <p:cSldViewPr>
      <p:cViewPr varScale="1">
        <p:scale>
          <a:sx n="91" d="100"/>
          <a:sy n="91" d="100"/>
        </p:scale>
        <p:origin x="-6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E23F6-44D0-4790-8226-AD567EEFD6B7}" type="datetimeFigureOut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8A20-8CCC-43F5-850B-3989E2AE05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45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http://upload.wikimedia.org/wikipedia/commons/a/ab/Measuring_cylinder_hg.jpg</a:t>
            </a:r>
          </a:p>
          <a:p>
            <a:r>
              <a:rPr lang="cs-CZ" dirty="0" smtClean="0"/>
              <a:t>http://upload.wikimedia.org/wikipedia/commons/thumb/6/6a/Submerged-and-Displacing.svg/175px-Submerged-and-Displacing.svg.png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6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zdrojů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A8A20-8CCC-43F5-850B-3989E2AE05F8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/>
              <a:t>25.6.2012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56379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80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44810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9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57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19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42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39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88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11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89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37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54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00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8" name="TextovéPole 7"/>
          <p:cNvSpPr txBox="1"/>
          <p:nvPr userDrawn="1"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>
                <a:solidFill>
                  <a:prstClr val="black"/>
                </a:solidFill>
              </a:rPr>
              <a:t>Výukový materiál zpracovaný v rámci </a:t>
            </a:r>
            <a:r>
              <a:rPr lang="cs-CZ" sz="1500" b="1" dirty="0" smtClean="0">
                <a:solidFill>
                  <a:prstClr val="black"/>
                </a:solidFill>
              </a:rPr>
              <a:t>projektu</a:t>
            </a:r>
          </a:p>
        </p:txBody>
      </p:sp>
    </p:spTree>
    <p:extLst>
      <p:ext uri="{BB962C8B-B14F-4D97-AF65-F5344CB8AC3E}">
        <p14:creationId xmlns:p14="http://schemas.microsoft.com/office/powerpoint/2010/main" val="3039784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73008" cy="105727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7" y="1196752"/>
            <a:ext cx="6480720" cy="4896544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18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286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43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65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5446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8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7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520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54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1015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5711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590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812448" y="6165336"/>
            <a:ext cx="792000" cy="288000"/>
          </a:xfrm>
        </p:spPr>
        <p:txBody>
          <a:bodyPr/>
          <a:lstStyle/>
          <a:p>
            <a:fld id="{AECBD96F-61CC-449F-84D6-627D1655E27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516216" y="6165304"/>
            <a:ext cx="1224000" cy="293117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76504" y="6170389"/>
            <a:ext cx="432000" cy="293117"/>
          </a:xfrm>
        </p:spPr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88" y="5589240"/>
            <a:ext cx="3810532" cy="85737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793771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196752"/>
            <a:ext cx="9073007" cy="489654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431A-49D4-4507-B61A-3211FBD5BBB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2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9A01-A2C8-4ABC-90ED-BB6475B2509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3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69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5939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0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C6490-632C-4407-96DE-49587EC2DCBC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3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905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8001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972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6DC5A-210E-481D-BE2E-F9172D735698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122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AE488-DA0F-47A9-BE7E-63190B88281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4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F1E87-D480-4BCC-9144-230BEA44827D}" type="datetime1">
              <a:rPr lang="cs-CZ" smtClean="0"/>
              <a:t>25.6.2012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97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15407-0D91-44E0-B43D-CCA940553A15}" type="datetime1">
              <a:rPr lang="cs-CZ" smtClean="0"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BC57-C40E-4D98-96A1-96EAD8E2D3C4}" type="datetime1">
              <a:rPr lang="cs-CZ" smtClean="0"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0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BCFA-D179-46F2-BA6D-649E0746B30B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32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D56C-B1DA-4D1F-8317-633732DE2E9D}" type="datetime1">
              <a:rPr lang="cs-CZ" smtClean="0"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DDC0-1543-4E9F-B033-BFD48BF44B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Ing. Milan Dufek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72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15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44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F0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60016" y="44624"/>
            <a:ext cx="7948488" cy="10572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5496" y="1196752"/>
            <a:ext cx="9073007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812448" y="6174011"/>
            <a:ext cx="792000" cy="301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82F0E-7B37-4CBB-B616-BE4E152465BC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25.6.2012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16352" y="6165304"/>
            <a:ext cx="1224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Ing. Milan Dufek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76504" y="6170389"/>
            <a:ext cx="43200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8DDC0-1543-4E9F-B033-BFD48BF44B7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lačítko akce: Dopředu nebo Další 6">
            <a:hlinkClick r:id="" action="ppaction://hlinkshowjump?jump=nextslide" highlightClick="1"/>
          </p:cNvPr>
          <p:cNvSpPr/>
          <p:nvPr userDrawn="1"/>
        </p:nvSpPr>
        <p:spPr>
          <a:xfrm>
            <a:off x="4355976" y="6525344"/>
            <a:ext cx="2088000" cy="288032"/>
          </a:xfrm>
          <a:prstGeom prst="actionButtonForwardNex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Tlačítko akce: Konec 7">
            <a:hlinkClick r:id="" action="ppaction://hlinkshowjump?jump=lastslide" highlightClick="1"/>
          </p:cNvPr>
          <p:cNvSpPr/>
          <p:nvPr userDrawn="1"/>
        </p:nvSpPr>
        <p:spPr>
          <a:xfrm>
            <a:off x="6516216" y="6525344"/>
            <a:ext cx="2088000" cy="288032"/>
          </a:xfrm>
          <a:prstGeom prst="actionButtonEn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Tlačítko akce: Zpět nebo Předchozí 8">
            <a:hlinkClick r:id="" action="ppaction://hlinkshowjump?jump=previousslide" highlightClick="1"/>
          </p:cNvPr>
          <p:cNvSpPr/>
          <p:nvPr userDrawn="1"/>
        </p:nvSpPr>
        <p:spPr>
          <a:xfrm>
            <a:off x="2195736" y="6525344"/>
            <a:ext cx="2088000" cy="288032"/>
          </a:xfrm>
          <a:prstGeom prst="actionButtonBackPrevious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10" name="Tlačítko akce: Domů 9">
            <a:hlinkClick r:id="" action="ppaction://hlinkshowjump?jump=firstslide" highlightClick="1"/>
          </p:cNvPr>
          <p:cNvSpPr/>
          <p:nvPr userDrawn="1"/>
        </p:nvSpPr>
        <p:spPr>
          <a:xfrm>
            <a:off x="35496" y="6525344"/>
            <a:ext cx="2088000" cy="288032"/>
          </a:xfrm>
          <a:prstGeom prst="actionButtonHom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496" y="44624"/>
            <a:ext cx="10477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lačítko akce: Vlastní 12">
            <a:hlinkClick r:id="" action="ppaction://hlinkshowjump?jump=endshow" highlightClick="1"/>
          </p:cNvPr>
          <p:cNvSpPr/>
          <p:nvPr userDrawn="1"/>
        </p:nvSpPr>
        <p:spPr>
          <a:xfrm>
            <a:off x="8676584" y="6525344"/>
            <a:ext cx="431920" cy="288000"/>
          </a:xfrm>
          <a:prstGeom prst="actionButtonBlank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6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a/ab/Measuring_cylinder_hg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upload.wikimedia.org/wikipedia/commons/thumb/6/6a/Submerged-and-Displacing.svg/175px-Submerged-and-Displacing.svg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495" y="5229196"/>
            <a:ext cx="385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500" b="1" dirty="0"/>
              <a:t>Výukový materiál zpracovaný v rámci </a:t>
            </a:r>
            <a:r>
              <a:rPr lang="cs-CZ" sz="1500" b="1" dirty="0" smtClean="0"/>
              <a:t>projektu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495" y="980728"/>
            <a:ext cx="9072000" cy="1800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/>
              <a:t>Fyzika</a:t>
            </a:r>
            <a:r>
              <a:rPr lang="cs-CZ" sz="4800" b="1" dirty="0" smtClean="0"/>
              <a:t> 6. </a:t>
            </a:r>
            <a:r>
              <a:rPr lang="cs-CZ" sz="4800" b="1" dirty="0"/>
              <a:t>ročník</a:t>
            </a:r>
            <a:br>
              <a:rPr lang="cs-CZ" sz="4800" b="1" dirty="0"/>
            </a:br>
            <a:r>
              <a:rPr lang="cs-CZ" sz="4800" b="1" dirty="0"/>
              <a:t>Měření </a:t>
            </a:r>
            <a:r>
              <a:rPr lang="cs-CZ" sz="4800" b="1" dirty="0" smtClean="0"/>
              <a:t>objemu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000" b="1" dirty="0" smtClean="0"/>
              <a:t>Ing. Milan Dufek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920880" cy="1800000"/>
          </a:xfrm>
          <a:noFill/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Cíl: </a:t>
            </a:r>
            <a:r>
              <a:rPr lang="cs-CZ" sz="2400" b="1" dirty="0">
                <a:solidFill>
                  <a:schemeClr val="tx1"/>
                </a:solidFill>
              </a:rPr>
              <a:t>Upevnit učivo </a:t>
            </a:r>
            <a:r>
              <a:rPr lang="cs-CZ" sz="2400" b="1" dirty="0" smtClean="0">
                <a:solidFill>
                  <a:schemeClr val="tx1"/>
                </a:solidFill>
              </a:rPr>
              <a:t>– </a:t>
            </a:r>
            <a:r>
              <a:rPr lang="cs-CZ" sz="2400" b="1" dirty="0" smtClean="0">
                <a:solidFill>
                  <a:schemeClr val="tx1"/>
                </a:solidFill>
              </a:rPr>
              <a:t>objem, odměrný válec, převody jednotek </a:t>
            </a:r>
            <a:endParaRPr lang="cs-CZ" sz="2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Časový nárok: 15 </a:t>
            </a:r>
            <a:r>
              <a:rPr lang="cs-CZ" sz="2400" b="1" dirty="0">
                <a:solidFill>
                  <a:schemeClr val="tx1"/>
                </a:solidFill>
              </a:rPr>
              <a:t>min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Pomůcky: </a:t>
            </a:r>
            <a:r>
              <a:rPr lang="cs-CZ" sz="2400" b="1" dirty="0">
                <a:solidFill>
                  <a:schemeClr val="tx1"/>
                </a:solidFill>
              </a:rPr>
              <a:t>PC, dataprojektor, interaktivní tabule</a:t>
            </a:r>
          </a:p>
          <a:p>
            <a:pPr algn="l">
              <a:spcBef>
                <a:spcPts val="6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Metodické </a:t>
            </a:r>
            <a:r>
              <a:rPr lang="cs-CZ" sz="2400" b="1" dirty="0">
                <a:solidFill>
                  <a:schemeClr val="tx1"/>
                </a:solidFill>
              </a:rPr>
              <a:t>pokyny k </a:t>
            </a:r>
            <a:r>
              <a:rPr lang="cs-CZ" sz="2400" b="1" dirty="0" smtClean="0">
                <a:solidFill>
                  <a:schemeClr val="tx1"/>
                </a:solidFill>
              </a:rPr>
              <a:t>využití: </a:t>
            </a:r>
            <a:r>
              <a:rPr lang="cs-CZ" sz="2400" b="1" dirty="0">
                <a:solidFill>
                  <a:schemeClr val="tx1"/>
                </a:solidFill>
              </a:rPr>
              <a:t>procvičovací část </a:t>
            </a:r>
            <a:r>
              <a:rPr lang="cs-CZ" sz="2400" b="1" dirty="0" smtClean="0">
                <a:solidFill>
                  <a:schemeClr val="tx1"/>
                </a:solidFill>
              </a:rPr>
              <a:t>hodiny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164778" y="123605"/>
            <a:ext cx="7871717" cy="7848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2000" dirty="0" smtClean="0"/>
              <a:t>Základní škola a Mateřská škola Zákupy, příspěvková organizace</a:t>
            </a:r>
          </a:p>
          <a:p>
            <a:pPr algn="ctr">
              <a:spcAft>
                <a:spcPts val="600"/>
              </a:spcAft>
            </a:pPr>
            <a:r>
              <a:rPr lang="cs-CZ" sz="2000" dirty="0" smtClean="0"/>
              <a:t>Školní 347, 471 23 Zákupy</a:t>
            </a:r>
          </a:p>
        </p:txBody>
      </p:sp>
    </p:spTree>
    <p:extLst>
      <p:ext uri="{BB962C8B-B14F-4D97-AF65-F5344CB8AC3E}">
        <p14:creationId xmlns:p14="http://schemas.microsoft.com/office/powerpoint/2010/main" val="42495489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objemu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Veličina – objem</a:t>
            </a:r>
          </a:p>
          <a:p>
            <a:pPr lvl="1"/>
            <a:r>
              <a:rPr lang="cs-CZ" dirty="0" smtClean="0"/>
              <a:t>značka veličiny: V</a:t>
            </a:r>
          </a:p>
          <a:p>
            <a:r>
              <a:rPr lang="cs-CZ" dirty="0" smtClean="0"/>
              <a:t>Základní jednotka</a:t>
            </a:r>
          </a:p>
          <a:p>
            <a:pPr lvl="1"/>
            <a:r>
              <a:rPr lang="cs-CZ" dirty="0" smtClean="0"/>
              <a:t>1 metr krychlový, značka </a:t>
            </a:r>
            <a:r>
              <a:rPr lang="cs-CZ" b="1" dirty="0" smtClean="0"/>
              <a:t>m</a:t>
            </a:r>
            <a:r>
              <a:rPr lang="cs-CZ" b="1" baseline="30000" dirty="0" smtClean="0"/>
              <a:t>3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doplňková jednotka 1 litr, značka </a:t>
            </a:r>
            <a:r>
              <a:rPr lang="cs-CZ" b="1" dirty="0" smtClean="0"/>
              <a:t>l</a:t>
            </a:r>
          </a:p>
          <a:p>
            <a:pPr lvl="1"/>
            <a:r>
              <a:rPr lang="cs-CZ" dirty="0" smtClean="0"/>
              <a:t>1l = 1dm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Měření objemu</a:t>
            </a:r>
          </a:p>
          <a:p>
            <a:pPr lvl="1"/>
            <a:r>
              <a:rPr lang="cs-CZ" dirty="0" smtClean="0"/>
              <a:t>odměrný válec</a:t>
            </a:r>
          </a:p>
          <a:p>
            <a:pPr lvl="1"/>
            <a:r>
              <a:rPr lang="cs-CZ" dirty="0" smtClean="0"/>
              <a:t>výpočet ze známých rozměrů</a:t>
            </a:r>
            <a:br>
              <a:rPr lang="cs-CZ" dirty="0" smtClean="0"/>
            </a:br>
            <a:r>
              <a:rPr lang="cs-CZ" dirty="0" smtClean="0"/>
              <a:t>(platí pro jednoduché geometrické tvary)</a:t>
            </a:r>
            <a:endParaRPr lang="cs-CZ" dirty="0"/>
          </a:p>
          <a:p>
            <a:r>
              <a:rPr lang="cs-CZ" dirty="0" smtClean="0"/>
              <a:t>Určení objemu</a:t>
            </a:r>
          </a:p>
          <a:p>
            <a:pPr lvl="1"/>
            <a:r>
              <a:rPr lang="cs-CZ" dirty="0" smtClean="0"/>
              <a:t>v odměrném válci odečteme hodnotu,</a:t>
            </a:r>
            <a:br>
              <a:rPr lang="cs-CZ" dirty="0" smtClean="0"/>
            </a:br>
            <a:r>
              <a:rPr lang="cs-CZ" dirty="0" smtClean="0"/>
              <a:t>kterou ukazuje kapalina před vložením tělesa</a:t>
            </a:r>
          </a:p>
          <a:p>
            <a:pPr lvl="1"/>
            <a:r>
              <a:rPr lang="cs-CZ" dirty="0" smtClean="0"/>
              <a:t>vložíme těleso a opět odečteme hodnotu</a:t>
            </a:r>
          </a:p>
          <a:p>
            <a:pPr lvl="1"/>
            <a:r>
              <a:rPr lang="cs-CZ" dirty="0" smtClean="0"/>
              <a:t>rozdíl obou hodnot udává objem vloženého tělesa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6176" y="4581128"/>
            <a:ext cx="57600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6176" y="2132856"/>
            <a:ext cx="576000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95536" y="1556824"/>
            <a:ext cx="5760000" cy="28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96176" y="3433789"/>
            <a:ext cx="5760000" cy="8593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194" y="260649"/>
            <a:ext cx="892757" cy="208823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747" y="2119521"/>
            <a:ext cx="2765253" cy="434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190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Převody jednotek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 m</a:t>
            </a:r>
            <a:r>
              <a:rPr lang="cs-CZ" baseline="30000" dirty="0"/>
              <a:t>3</a:t>
            </a:r>
            <a:r>
              <a:rPr lang="cs-CZ" dirty="0" smtClean="0"/>
              <a:t>	= 1000	dm</a:t>
            </a:r>
            <a:r>
              <a:rPr lang="cs-CZ" baseline="30000" dirty="0" smtClean="0"/>
              <a:t>3</a:t>
            </a:r>
            <a:r>
              <a:rPr lang="cs-CZ" dirty="0" smtClean="0"/>
              <a:t>	= 1000000	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0,1 m</a:t>
            </a:r>
            <a:r>
              <a:rPr lang="cs-CZ" baseline="30000" dirty="0" smtClean="0"/>
              <a:t>3</a:t>
            </a:r>
            <a:r>
              <a:rPr lang="cs-CZ" dirty="0" smtClean="0"/>
              <a:t>	= 100 	dm</a:t>
            </a:r>
            <a:r>
              <a:rPr lang="cs-CZ" baseline="30000" dirty="0" smtClean="0"/>
              <a:t>3</a:t>
            </a:r>
            <a:r>
              <a:rPr lang="cs-CZ" dirty="0" smtClean="0"/>
              <a:t>	= 100000 	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0,01 m</a:t>
            </a:r>
            <a:r>
              <a:rPr lang="cs-CZ" baseline="30000" dirty="0" smtClean="0"/>
              <a:t>3</a:t>
            </a:r>
            <a:r>
              <a:rPr lang="cs-CZ" dirty="0" smtClean="0"/>
              <a:t>	= 10		dm</a:t>
            </a:r>
            <a:r>
              <a:rPr lang="cs-CZ" baseline="30000" dirty="0" smtClean="0"/>
              <a:t>3</a:t>
            </a:r>
            <a:r>
              <a:rPr lang="cs-CZ" dirty="0" smtClean="0"/>
              <a:t>	= 10000	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1 cm</a:t>
            </a:r>
            <a:r>
              <a:rPr lang="cs-CZ" baseline="30000" dirty="0" smtClean="0"/>
              <a:t>3</a:t>
            </a:r>
            <a:r>
              <a:rPr lang="cs-CZ" dirty="0" smtClean="0"/>
              <a:t>	= 0,000001m</a:t>
            </a:r>
            <a:r>
              <a:rPr lang="cs-CZ" baseline="30000" dirty="0" smtClean="0"/>
              <a:t>3</a:t>
            </a:r>
            <a:r>
              <a:rPr lang="cs-CZ" dirty="0" smtClean="0"/>
              <a:t>	= 0,001	dm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1 dm</a:t>
            </a:r>
            <a:r>
              <a:rPr lang="cs-CZ" baseline="30000" dirty="0" smtClean="0"/>
              <a:t>3</a:t>
            </a:r>
            <a:r>
              <a:rPr lang="cs-CZ" dirty="0" smtClean="0"/>
              <a:t>	= 0,001	m</a:t>
            </a:r>
            <a:r>
              <a:rPr lang="cs-CZ" baseline="30000" dirty="0" smtClean="0"/>
              <a:t>3</a:t>
            </a:r>
            <a:r>
              <a:rPr lang="cs-CZ" dirty="0" smtClean="0"/>
              <a:t>	= 1000	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1 l		= 0,001	m</a:t>
            </a:r>
            <a:r>
              <a:rPr lang="cs-CZ" baseline="30000" dirty="0" smtClean="0"/>
              <a:t>3</a:t>
            </a:r>
            <a:r>
              <a:rPr lang="cs-CZ" dirty="0" smtClean="0"/>
              <a:t>	= 1000	cm</a:t>
            </a:r>
            <a:r>
              <a:rPr lang="cs-CZ" baseline="30000" dirty="0" smtClean="0"/>
              <a:t>3</a:t>
            </a:r>
          </a:p>
          <a:p>
            <a:r>
              <a:rPr lang="cs-CZ" dirty="0" smtClean="0"/>
              <a:t>Pozor na index 3!</a:t>
            </a:r>
          </a:p>
          <a:p>
            <a:pPr lvl="1"/>
            <a:r>
              <a:rPr lang="cs-CZ" dirty="0" smtClean="0"/>
              <a:t>O tolik pozic musíš posunout desetinnou čárku.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195736" y="1274922"/>
            <a:ext cx="1584176" cy="33782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932040" y="1268760"/>
            <a:ext cx="1584176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565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8" y="1196752"/>
            <a:ext cx="9073007" cy="4896544"/>
          </a:xfrm>
        </p:spPr>
        <p:txBody>
          <a:bodyPr>
            <a:normAutofit/>
          </a:bodyPr>
          <a:lstStyle/>
          <a:p>
            <a:r>
              <a:rPr lang="cs-CZ" sz="1400" b="0" dirty="0" smtClean="0"/>
              <a:t>Literatura</a:t>
            </a:r>
            <a:r>
              <a:rPr lang="cs-CZ" sz="1600" b="0" dirty="0" smtClean="0"/>
              <a:t>:</a:t>
            </a:r>
          </a:p>
          <a:p>
            <a:pPr lvl="1"/>
            <a:r>
              <a:rPr lang="cs-CZ" sz="1000" b="0" dirty="0" smtClean="0"/>
              <a:t>Fyzika pro 6. ročník základní školy, Kolářová R., Bohuněk J., Prometheus, Praha 2006, 2. vyd.</a:t>
            </a:r>
          </a:p>
          <a:p>
            <a:pPr lvl="1"/>
            <a:r>
              <a:rPr lang="cs-CZ" sz="1000" b="0" dirty="0" smtClean="0"/>
              <a:t>Fyzika 6 </a:t>
            </a:r>
            <a:r>
              <a:rPr lang="cs-CZ" sz="1000" b="0" dirty="0"/>
              <a:t>pro </a:t>
            </a:r>
            <a:r>
              <a:rPr lang="cs-CZ" sz="1000" b="0" dirty="0" smtClean="0"/>
              <a:t>základní školy a víceletá gymnázia, kolektiv, Fraus, Plzeň 2004, 1. vyd.</a:t>
            </a:r>
          </a:p>
          <a:p>
            <a:pPr lvl="1"/>
            <a:r>
              <a:rPr lang="cs-CZ" sz="1000" b="0" dirty="0" smtClean="0"/>
              <a:t>Tematické prověrky z učiva fyziky základní školy 6, Bohuněk J., Hejnová E., Prometheus, Praha 2005, 1. vyd.</a:t>
            </a:r>
          </a:p>
          <a:p>
            <a:pPr lvl="1"/>
            <a:r>
              <a:rPr lang="cs-CZ" sz="1000" b="0" dirty="0" smtClean="0"/>
              <a:t>Fyzika 1 – Fyzikální veličiny a jejich měření, Tesař J., SPN, Praha 2007, 1. vyd.</a:t>
            </a:r>
          </a:p>
          <a:p>
            <a:r>
              <a:rPr lang="cs-CZ" sz="1400" b="0" dirty="0" smtClean="0"/>
              <a:t>Internet - obrázky:</a:t>
            </a:r>
          </a:p>
          <a:p>
            <a:pPr lvl="1"/>
            <a:r>
              <a:rPr lang="cs-CZ" sz="900" dirty="0" smtClean="0">
                <a:hlinkClick r:id="rId3"/>
              </a:rPr>
              <a:t>http</a:t>
            </a:r>
            <a:r>
              <a:rPr lang="cs-CZ" sz="900" dirty="0">
                <a:hlinkClick r:id="rId3"/>
              </a:rPr>
              <a:t>://</a:t>
            </a:r>
            <a:r>
              <a:rPr lang="cs-CZ" sz="900" dirty="0" smtClean="0">
                <a:hlinkClick r:id="rId3"/>
              </a:rPr>
              <a:t>upload.wikimedia.org/wikipedia/commons/a/ab/Measuring_cylinder_hg.jpg</a:t>
            </a:r>
            <a:endParaRPr lang="cs-CZ" sz="900" dirty="0" smtClean="0"/>
          </a:p>
          <a:p>
            <a:pPr lvl="1"/>
            <a:r>
              <a:rPr lang="cs-CZ" sz="900" dirty="0" smtClean="0">
                <a:hlinkClick r:id="rId4"/>
              </a:rPr>
              <a:t>http</a:t>
            </a:r>
            <a:r>
              <a:rPr lang="cs-CZ" sz="900" dirty="0">
                <a:hlinkClick r:id="rId4"/>
              </a:rPr>
              <a:t>://</a:t>
            </a:r>
            <a:r>
              <a:rPr lang="cs-CZ" sz="900" dirty="0" smtClean="0">
                <a:hlinkClick r:id="rId4"/>
              </a:rPr>
              <a:t>upload.wikimedia.org/wikipedia/commons/thumb/6/6a/Submerged-and-Displacing.svg/175px-Submerged-and-Displacing.svg.png</a:t>
            </a:r>
            <a:endParaRPr lang="cs-CZ" sz="900" dirty="0" smtClean="0"/>
          </a:p>
          <a:p>
            <a:pPr lvl="1"/>
            <a:endParaRPr lang="cs-CZ" sz="900" dirty="0"/>
          </a:p>
          <a:p>
            <a:pPr lvl="1"/>
            <a:endParaRPr lang="cs-CZ" sz="1000" dirty="0"/>
          </a:p>
          <a:p>
            <a:pPr lvl="1"/>
            <a:endParaRPr lang="cs-CZ" sz="1000" dirty="0" smtClean="0"/>
          </a:p>
          <a:p>
            <a:pPr lvl="1"/>
            <a:endParaRPr lang="cs-CZ" sz="900" dirty="0"/>
          </a:p>
          <a:p>
            <a:pPr lvl="1"/>
            <a:endParaRPr lang="cs-CZ" sz="900" dirty="0" smtClean="0"/>
          </a:p>
        </p:txBody>
      </p:sp>
    </p:spTree>
    <p:extLst>
      <p:ext uri="{BB962C8B-B14F-4D97-AF65-F5344CB8AC3E}">
        <p14:creationId xmlns:p14="http://schemas.microsoft.com/office/powerpoint/2010/main" val="32340509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275</TotalTime>
  <Words>212</Words>
  <Application>Microsoft Office PowerPoint</Application>
  <PresentationFormat>Předvádění na obrazovce (4:3)</PresentationFormat>
  <Paragraphs>49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Motiv systému Office</vt:lpstr>
      <vt:lpstr>1_Motiv systému Office</vt:lpstr>
      <vt:lpstr>2_Motiv systému Office</vt:lpstr>
      <vt:lpstr>3_Motiv systému Office</vt:lpstr>
      <vt:lpstr>Fyzika 6. ročník Měření objemu Ing. Milan Dufek</vt:lpstr>
      <vt:lpstr>Měření objemu</vt:lpstr>
      <vt:lpstr>Převody jednotek</vt:lpstr>
      <vt:lpstr>Použité zdroje informací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52</cp:revision>
  <dcterms:created xsi:type="dcterms:W3CDTF">2012-06-03T21:25:08Z</dcterms:created>
  <dcterms:modified xsi:type="dcterms:W3CDTF">2012-06-25T21:48:29Z</dcterms:modified>
</cp:coreProperties>
</file>