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F0C8"/>
    <a:srgbClr val="0066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82130" autoAdjust="0"/>
  </p:normalViewPr>
  <p:slideViewPr>
    <p:cSldViewPr>
      <p:cViewPr varScale="1">
        <p:scale>
          <a:sx n="92" d="100"/>
          <a:sy n="92" d="100"/>
        </p:scale>
        <p:origin x="-15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E23F6-44D0-4790-8226-AD567EEFD6B7}" type="datetimeFigureOut">
              <a:rPr lang="cs-CZ" smtClean="0"/>
              <a:t>25.6.2012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A8A20-8CCC-43F5-850B-3989E2AE05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454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8A20-8CCC-43F5-850B-3989E2AE05F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9339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</a:t>
            </a:r>
            <a:r>
              <a:rPr lang="cs-CZ" dirty="0" err="1" smtClean="0"/>
              <a:t>File:Mètre_ruban.png?uselang</a:t>
            </a:r>
            <a:r>
              <a:rPr lang="cs-CZ" dirty="0" smtClean="0"/>
              <a:t>=</a:t>
            </a:r>
            <a:r>
              <a:rPr lang="cs-CZ" dirty="0" err="1" smtClean="0"/>
              <a:t>cs</a:t>
            </a:r>
            <a:endParaRPr lang="cs-CZ" dirty="0" smtClean="0"/>
          </a:p>
          <a:p>
            <a:r>
              <a:rPr lang="cs-CZ" dirty="0" smtClean="0"/>
              <a:t>http://upload.wikimedia.org/wikipedia/commons/thumb/3/32/Caliper_full_view.jpeg/800px-Caliper_full_view.jpeg</a:t>
            </a:r>
          </a:p>
          <a:p>
            <a:r>
              <a:rPr lang="cs-CZ" dirty="0" smtClean="0"/>
              <a:t>http://upload.wikimedia.org/wikipedia/commons/0/03/Metre_pliant_500px.png</a:t>
            </a:r>
          </a:p>
          <a:p>
            <a:r>
              <a:rPr lang="cs-CZ" dirty="0" smtClean="0"/>
              <a:t>http://upload.wikimedia.org/wikipedia/commons/b/b9/Micrometer_.jpg?uselang=cs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8A20-8CCC-43F5-850B-3989E2AE05F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7635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http://upload.wikimedia.org/wikipedia/commons/c/c2/Using_the_caliper_new_en.gif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8A20-8CCC-43F5-850B-3989E2AE05F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323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Seznam zdrojů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8A20-8CCC-43F5-850B-3989E2AE05F8}" type="slidenum">
              <a:rPr lang="cs-CZ" smtClean="0">
                <a:solidFill>
                  <a:prstClr val="black"/>
                </a:solidFill>
              </a:rPr>
              <a:pPr/>
              <a:t>5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981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5590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7812448" y="6165336"/>
            <a:ext cx="792000" cy="288000"/>
          </a:xfrm>
        </p:spPr>
        <p:txBody>
          <a:bodyPr/>
          <a:lstStyle/>
          <a:p>
            <a:fld id="{AECBD96F-61CC-449F-84D6-627D1655E276}" type="datetime1">
              <a:rPr lang="cs-CZ" smtClean="0"/>
              <a:t>25.6.2012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516216" y="6165304"/>
            <a:ext cx="1224000" cy="293117"/>
          </a:xfrm>
        </p:spPr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76504" y="6170389"/>
            <a:ext cx="432000" cy="293117"/>
          </a:xfrm>
        </p:spPr>
        <p:txBody>
          <a:bodyPr/>
          <a:lstStyle/>
          <a:p>
            <a:fld id="{C748DDC0-1543-4E9F-B033-BFD48BF44B7C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88" y="5589240"/>
            <a:ext cx="3810532" cy="85737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63792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DC5A-210E-481D-BE2E-F9172D735698}" type="datetime1">
              <a:rPr lang="cs-CZ" smtClean="0"/>
              <a:t>25.6.2012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65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E488-DA0F-47A9-BE7E-63190B88281C}" type="datetime1">
              <a:rPr lang="cs-CZ" smtClean="0"/>
              <a:t>25.6.2012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480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5590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7812448" y="6165336"/>
            <a:ext cx="792000" cy="288000"/>
          </a:xfrm>
        </p:spPr>
        <p:txBody>
          <a:bodyPr/>
          <a:lstStyle/>
          <a:p>
            <a:fld id="{AECBD96F-61CC-449F-84D6-627D1655E27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25.6.2012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516216" y="6165304"/>
            <a:ext cx="1224000" cy="293117"/>
          </a:xfrm>
        </p:spPr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Ing. Milan Dufek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76504" y="6170389"/>
            <a:ext cx="432000" cy="293117"/>
          </a:xfrm>
        </p:spPr>
        <p:txBody>
          <a:bodyPr/>
          <a:lstStyle/>
          <a:p>
            <a:fld id="{C748DDC0-1543-4E9F-B033-BFD48BF44B7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88" y="5589240"/>
            <a:ext cx="3810532" cy="85737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8" name="TextovéPole 7"/>
          <p:cNvSpPr txBox="1"/>
          <p:nvPr userDrawn="1"/>
        </p:nvSpPr>
        <p:spPr>
          <a:xfrm>
            <a:off x="35495" y="5229196"/>
            <a:ext cx="3852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500" b="1" dirty="0">
                <a:solidFill>
                  <a:prstClr val="black"/>
                </a:solidFill>
              </a:rPr>
              <a:t>Výukový materiál zpracovaný v rámci </a:t>
            </a:r>
            <a:r>
              <a:rPr lang="cs-CZ" sz="1500" b="1" dirty="0" smtClean="0">
                <a:solidFill>
                  <a:prstClr val="black"/>
                </a:solidFill>
              </a:rPr>
              <a:t>projektu</a:t>
            </a:r>
          </a:p>
        </p:txBody>
      </p:sp>
    </p:spTree>
    <p:extLst>
      <p:ext uri="{BB962C8B-B14F-4D97-AF65-F5344CB8AC3E}">
        <p14:creationId xmlns:p14="http://schemas.microsoft.com/office/powerpoint/2010/main" val="1848448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96" y="44624"/>
            <a:ext cx="9073008" cy="1057275"/>
          </a:xfrm>
        </p:spPr>
        <p:txBody>
          <a:bodyPr/>
          <a:lstStyle>
            <a:lvl1pPr>
              <a:defRPr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7" y="1196752"/>
            <a:ext cx="6480720" cy="4896544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431A-49D4-4507-B61A-3211FBD5BBB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25.6.2012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Ing. Milan Dufek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72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9A01-A2C8-4ABC-90ED-BB6475B2509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25.6.2012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Ing. Milan Dufek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154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6490-632C-4407-96DE-49587EC2DCBC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25.6.2012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Ing. Milan Dufek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14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1E87-D480-4BCC-9144-230BEA44827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25.6.2012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Ing. Milan Dufek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15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5407-0D91-44E0-B43D-CCA940553A15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25.6.2012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Ing. Milan Dufek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3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BC57-C40E-4D98-96A1-96EAD8E2D3C4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25.6.2012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Ing. Milan Dufek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14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BCFA-D179-46F2-BA6D-649E0746B30B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25.6.2012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Ing. Milan Dufek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3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1196752"/>
            <a:ext cx="9073007" cy="489654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431A-49D4-4507-B61A-3211FBD5BBBD}" type="datetime1">
              <a:rPr lang="cs-CZ" smtClean="0"/>
              <a:t>25.6.2012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98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D56C-B1DA-4D1F-8317-633732DE2E9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25.6.2012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Ing. Milan Dufek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79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DC5A-210E-481D-BE2E-F9172D735698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25.6.2012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Ing. Milan Dufek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679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E488-DA0F-47A9-BE7E-63190B88281C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25.6.2012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Ing. Milan Dufek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67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9A01-A2C8-4ABC-90ED-BB6475B2509A}" type="datetime1">
              <a:rPr lang="cs-CZ" smtClean="0"/>
              <a:t>25.6.2012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464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6490-632C-4407-96DE-49587EC2DCBC}" type="datetime1">
              <a:rPr lang="cs-CZ" smtClean="0"/>
              <a:t>25.6.2012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137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1E87-D480-4BCC-9144-230BEA44827D}" type="datetime1">
              <a:rPr lang="cs-CZ" smtClean="0"/>
              <a:t>25.6.2012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97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5407-0D91-44E0-B43D-CCA940553A15}" type="datetime1">
              <a:rPr lang="cs-CZ" smtClean="0"/>
              <a:t>25.6.2012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004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BC57-C40E-4D98-96A1-96EAD8E2D3C4}" type="datetime1">
              <a:rPr lang="cs-CZ" smtClean="0"/>
              <a:t>25.6.2012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30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BCFA-D179-46F2-BA6D-649E0746B30B}" type="datetime1">
              <a:rPr lang="cs-CZ" smtClean="0"/>
              <a:t>25.6.2012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322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D56C-B1DA-4D1F-8317-633732DE2E9D}" type="datetime1">
              <a:rPr lang="cs-CZ" smtClean="0"/>
              <a:t>25.6.2012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2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F0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60016" y="44624"/>
            <a:ext cx="7948488" cy="1057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5496" y="1196752"/>
            <a:ext cx="9073007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812448" y="6174011"/>
            <a:ext cx="792000" cy="301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82F0E-7B37-4CBB-B616-BE4E152465BC}" type="datetime1">
              <a:rPr lang="cs-CZ" smtClean="0"/>
              <a:t>25.6.2012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516352" y="6165304"/>
            <a:ext cx="1224000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76504" y="6170389"/>
            <a:ext cx="432000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8DDC0-1543-4E9F-B033-BFD48BF44B7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Tlačítko akce: Dopředu nebo Další 6">
            <a:hlinkClick r:id="" action="ppaction://hlinkshowjump?jump=nextslide" highlightClick="1"/>
          </p:cNvPr>
          <p:cNvSpPr/>
          <p:nvPr userDrawn="1"/>
        </p:nvSpPr>
        <p:spPr>
          <a:xfrm>
            <a:off x="4355976" y="6525344"/>
            <a:ext cx="2088000" cy="288032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Konec 7">
            <a:hlinkClick r:id="" action="ppaction://hlinkshowjump?jump=lastslide" highlightClick="1"/>
          </p:cNvPr>
          <p:cNvSpPr/>
          <p:nvPr userDrawn="1"/>
        </p:nvSpPr>
        <p:spPr>
          <a:xfrm>
            <a:off x="6516216" y="6525344"/>
            <a:ext cx="2088000" cy="288032"/>
          </a:xfrm>
          <a:prstGeom prst="actionButtonEn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Zpět nebo Předchozí 8">
            <a:hlinkClick r:id="" action="ppaction://hlinkshowjump?jump=previousslide" highlightClick="1"/>
          </p:cNvPr>
          <p:cNvSpPr/>
          <p:nvPr userDrawn="1"/>
        </p:nvSpPr>
        <p:spPr>
          <a:xfrm>
            <a:off x="2195736" y="6525344"/>
            <a:ext cx="2088000" cy="288032"/>
          </a:xfrm>
          <a:prstGeom prst="actionButtonBackPrevious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lačítko akce: Domů 9">
            <a:hlinkClick r:id="" action="ppaction://hlinkshowjump?jump=firstslide" highlightClick="1"/>
          </p:cNvPr>
          <p:cNvSpPr/>
          <p:nvPr userDrawn="1"/>
        </p:nvSpPr>
        <p:spPr>
          <a:xfrm>
            <a:off x="35496" y="6525344"/>
            <a:ext cx="2088000" cy="288032"/>
          </a:xfrm>
          <a:prstGeom prst="actionButtonHom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44624"/>
            <a:ext cx="10477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lačítko akce: Vlastní 12">
            <a:hlinkClick r:id="" action="ppaction://hlinkshowjump?jump=endshow" highlightClick="1"/>
          </p:cNvPr>
          <p:cNvSpPr/>
          <p:nvPr userDrawn="1"/>
        </p:nvSpPr>
        <p:spPr>
          <a:xfrm>
            <a:off x="8676584" y="6525344"/>
            <a:ext cx="431920" cy="288000"/>
          </a:xfrm>
          <a:prstGeom prst="actionButtonBlank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2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F0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60016" y="44624"/>
            <a:ext cx="7948488" cy="1057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5496" y="1196752"/>
            <a:ext cx="9073007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812448" y="6174011"/>
            <a:ext cx="792000" cy="301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82F0E-7B37-4CBB-B616-BE4E152465BC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25.6.2012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516352" y="6165304"/>
            <a:ext cx="1224000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Ing. Milan Dufek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76504" y="6170389"/>
            <a:ext cx="432000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8DDC0-1543-4E9F-B033-BFD48BF44B7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lačítko akce: Dopředu nebo Další 6">
            <a:hlinkClick r:id="" action="ppaction://hlinkshowjump?jump=nextslide" highlightClick="1"/>
          </p:cNvPr>
          <p:cNvSpPr/>
          <p:nvPr userDrawn="1"/>
        </p:nvSpPr>
        <p:spPr>
          <a:xfrm>
            <a:off x="4355976" y="6525344"/>
            <a:ext cx="2088000" cy="288032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8" name="Tlačítko akce: Konec 7">
            <a:hlinkClick r:id="" action="ppaction://hlinkshowjump?jump=lastslide" highlightClick="1"/>
          </p:cNvPr>
          <p:cNvSpPr/>
          <p:nvPr userDrawn="1"/>
        </p:nvSpPr>
        <p:spPr>
          <a:xfrm>
            <a:off x="6516216" y="6525344"/>
            <a:ext cx="2088000" cy="288032"/>
          </a:xfrm>
          <a:prstGeom prst="actionButtonEn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9" name="Tlačítko akce: Zpět nebo Předchozí 8">
            <a:hlinkClick r:id="" action="ppaction://hlinkshowjump?jump=previousslide" highlightClick="1"/>
          </p:cNvPr>
          <p:cNvSpPr/>
          <p:nvPr userDrawn="1"/>
        </p:nvSpPr>
        <p:spPr>
          <a:xfrm>
            <a:off x="2195736" y="6525344"/>
            <a:ext cx="2088000" cy="288032"/>
          </a:xfrm>
          <a:prstGeom prst="actionButtonBackPrevious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10" name="Tlačítko akce: Domů 9">
            <a:hlinkClick r:id="" action="ppaction://hlinkshowjump?jump=firstslide" highlightClick="1"/>
          </p:cNvPr>
          <p:cNvSpPr/>
          <p:nvPr userDrawn="1"/>
        </p:nvSpPr>
        <p:spPr>
          <a:xfrm>
            <a:off x="35496" y="6525344"/>
            <a:ext cx="2088000" cy="288032"/>
          </a:xfrm>
          <a:prstGeom prst="actionButtonHom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44624"/>
            <a:ext cx="10477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lačítko akce: Vlastní 12">
            <a:hlinkClick r:id="" action="ppaction://hlinkshowjump?jump=endshow" highlightClick="1"/>
          </p:cNvPr>
          <p:cNvSpPr/>
          <p:nvPr userDrawn="1"/>
        </p:nvSpPr>
        <p:spPr>
          <a:xfrm>
            <a:off x="8676584" y="6525344"/>
            <a:ext cx="431920" cy="288000"/>
          </a:xfrm>
          <a:prstGeom prst="actionButtonBlank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27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&#232;tre_ruban.png?uselang=cs" TargetMode="External"/><Relationship Id="rId7" Type="http://schemas.openxmlformats.org/officeDocument/2006/relationships/hyperlink" Target="http://upload.wikimedia.org/wikipedia/commons/b/b9/Micrometer_.jpg?uselang=c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upload.wikimedia.org/wikipedia/commons/c/c2/Using_the_caliper_new_en.gif" TargetMode="External"/><Relationship Id="rId5" Type="http://schemas.openxmlformats.org/officeDocument/2006/relationships/hyperlink" Target="http://upload.wikimedia.org/wikipedia/commons/0/03/Metre_pliant_500px.png" TargetMode="External"/><Relationship Id="rId4" Type="http://schemas.openxmlformats.org/officeDocument/2006/relationships/hyperlink" Target="http://upload.wikimedia.org/wikipedia/commons/thumb/3/32/Caliper_full_view.jpeg/800px-Caliper_full_view.jpe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5495" y="5229196"/>
            <a:ext cx="3852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500" b="1" dirty="0"/>
              <a:t>Výukový materiál zpracovaný v rámci </a:t>
            </a:r>
            <a:r>
              <a:rPr lang="cs-CZ" sz="1500" b="1" dirty="0" smtClean="0"/>
              <a:t>projektu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495" y="980728"/>
            <a:ext cx="9072000" cy="180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cs-CZ" b="1" dirty="0" smtClean="0"/>
              <a:t>Fyzika</a:t>
            </a:r>
            <a:r>
              <a:rPr lang="cs-CZ" sz="4800" b="1" dirty="0" smtClean="0"/>
              <a:t> 6. </a:t>
            </a:r>
            <a:r>
              <a:rPr lang="cs-CZ" sz="4800" b="1" dirty="0"/>
              <a:t>ročník</a:t>
            </a:r>
            <a:br>
              <a:rPr lang="cs-CZ" sz="4800" b="1" dirty="0"/>
            </a:br>
            <a:r>
              <a:rPr lang="cs-CZ" sz="4800" b="1" dirty="0"/>
              <a:t>Měření </a:t>
            </a:r>
            <a:r>
              <a:rPr lang="cs-CZ" sz="4800" b="1" dirty="0" smtClean="0"/>
              <a:t>délky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2000" b="1" dirty="0" smtClean="0"/>
              <a:t>Ing. Milan Dufek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2996952"/>
            <a:ext cx="7848872" cy="1800000"/>
          </a:xfrm>
          <a:noFill/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cs-CZ" sz="2400" b="1" dirty="0" smtClean="0">
                <a:solidFill>
                  <a:schemeClr val="tx1"/>
                </a:solidFill>
              </a:rPr>
              <a:t>Cíl: </a:t>
            </a:r>
            <a:r>
              <a:rPr lang="cs-CZ" sz="2400" b="1" dirty="0">
                <a:solidFill>
                  <a:schemeClr val="tx1"/>
                </a:solidFill>
              </a:rPr>
              <a:t>Upevnit učivo </a:t>
            </a:r>
            <a:r>
              <a:rPr lang="cs-CZ" sz="2400" b="1" dirty="0" smtClean="0">
                <a:solidFill>
                  <a:schemeClr val="tx1"/>
                </a:solidFill>
              </a:rPr>
              <a:t>– délka,  značka, jednotka, měřidla, aritmetický průměr </a:t>
            </a:r>
            <a:endParaRPr lang="cs-CZ" sz="2400" b="1" dirty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r>
              <a:rPr lang="cs-CZ" sz="2400" b="1" dirty="0" smtClean="0">
                <a:solidFill>
                  <a:schemeClr val="tx1"/>
                </a:solidFill>
              </a:rPr>
              <a:t>Časový nárok: 15 </a:t>
            </a:r>
            <a:r>
              <a:rPr lang="cs-CZ" sz="2400" b="1" dirty="0">
                <a:solidFill>
                  <a:schemeClr val="tx1"/>
                </a:solidFill>
              </a:rPr>
              <a:t>min</a:t>
            </a:r>
          </a:p>
          <a:p>
            <a:pPr algn="l">
              <a:spcBef>
                <a:spcPts val="600"/>
              </a:spcBef>
            </a:pPr>
            <a:r>
              <a:rPr lang="cs-CZ" sz="2400" b="1" dirty="0" smtClean="0">
                <a:solidFill>
                  <a:schemeClr val="tx1"/>
                </a:solidFill>
              </a:rPr>
              <a:t>Pomůcky: </a:t>
            </a:r>
            <a:r>
              <a:rPr lang="cs-CZ" sz="2400" b="1" dirty="0">
                <a:solidFill>
                  <a:schemeClr val="tx1"/>
                </a:solidFill>
              </a:rPr>
              <a:t>PC, dataprojektor, interaktivní </a:t>
            </a:r>
            <a:r>
              <a:rPr lang="cs-CZ" sz="2400" b="1" dirty="0" smtClean="0">
                <a:solidFill>
                  <a:schemeClr val="tx1"/>
                </a:solidFill>
              </a:rPr>
              <a:t>tabule</a:t>
            </a:r>
          </a:p>
          <a:p>
            <a:pPr algn="l">
              <a:spcBef>
                <a:spcPts val="600"/>
              </a:spcBef>
            </a:pPr>
            <a:r>
              <a:rPr lang="cs-CZ" sz="2400" b="1" dirty="0" smtClean="0">
                <a:solidFill>
                  <a:schemeClr val="tx1"/>
                </a:solidFill>
              </a:rPr>
              <a:t>Metodické </a:t>
            </a:r>
            <a:r>
              <a:rPr lang="cs-CZ" sz="2400" b="1" dirty="0">
                <a:solidFill>
                  <a:schemeClr val="tx1"/>
                </a:solidFill>
              </a:rPr>
              <a:t>pokyny k </a:t>
            </a:r>
            <a:r>
              <a:rPr lang="cs-CZ" sz="2400" b="1" dirty="0" smtClean="0">
                <a:solidFill>
                  <a:schemeClr val="tx1"/>
                </a:solidFill>
              </a:rPr>
              <a:t>využití: </a:t>
            </a:r>
            <a:r>
              <a:rPr lang="cs-CZ" sz="2400" b="1" dirty="0">
                <a:solidFill>
                  <a:schemeClr val="tx1"/>
                </a:solidFill>
              </a:rPr>
              <a:t>procvičovací část </a:t>
            </a:r>
            <a:r>
              <a:rPr lang="cs-CZ" sz="2400" b="1" dirty="0" smtClean="0">
                <a:solidFill>
                  <a:schemeClr val="tx1"/>
                </a:solidFill>
              </a:rPr>
              <a:t>hodiny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164778" y="123605"/>
            <a:ext cx="7871717" cy="784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2000" dirty="0" smtClean="0"/>
              <a:t>Základní škola a Mateřská škola Zákupy, příspěvková organizace</a:t>
            </a:r>
          </a:p>
          <a:p>
            <a:pPr algn="ctr">
              <a:spcAft>
                <a:spcPts val="600"/>
              </a:spcAft>
            </a:pPr>
            <a:r>
              <a:rPr lang="cs-CZ" sz="2000" dirty="0" smtClean="0"/>
              <a:t>Školní 347, 471 23 Zákupy</a:t>
            </a:r>
          </a:p>
        </p:txBody>
      </p:sp>
    </p:spTree>
    <p:extLst>
      <p:ext uri="{BB962C8B-B14F-4D97-AF65-F5344CB8AC3E}">
        <p14:creationId xmlns:p14="http://schemas.microsoft.com/office/powerpoint/2010/main" val="42495489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Měření délky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Veličina – délka</a:t>
            </a:r>
          </a:p>
          <a:p>
            <a:pPr lvl="1"/>
            <a:r>
              <a:rPr lang="cs-CZ" dirty="0" smtClean="0"/>
              <a:t>značka veličiny: l, (s – dráha)</a:t>
            </a:r>
          </a:p>
          <a:p>
            <a:r>
              <a:rPr lang="cs-CZ" dirty="0" smtClean="0"/>
              <a:t>Základní jednotka</a:t>
            </a:r>
          </a:p>
          <a:p>
            <a:pPr lvl="1"/>
            <a:r>
              <a:rPr lang="cs-CZ" dirty="0" smtClean="0"/>
              <a:t>1 metr, značka </a:t>
            </a:r>
            <a:r>
              <a:rPr lang="cs-CZ" b="1" dirty="0" smtClean="0"/>
              <a:t>m</a:t>
            </a:r>
            <a:endParaRPr lang="cs-CZ" dirty="0" smtClean="0"/>
          </a:p>
          <a:p>
            <a:r>
              <a:rPr lang="cs-CZ" dirty="0" smtClean="0"/>
              <a:t>Měřidla délky</a:t>
            </a:r>
          </a:p>
          <a:p>
            <a:pPr lvl="1"/>
            <a:r>
              <a:rPr lang="cs-CZ" dirty="0" smtClean="0"/>
              <a:t>pravítko</a:t>
            </a:r>
          </a:p>
          <a:p>
            <a:pPr lvl="1"/>
            <a:r>
              <a:rPr lang="cs-CZ" dirty="0" smtClean="0"/>
              <a:t>svinovací metr</a:t>
            </a:r>
          </a:p>
          <a:p>
            <a:pPr lvl="1"/>
            <a:r>
              <a:rPr lang="cs-CZ" dirty="0" smtClean="0"/>
              <a:t>krejčovská míra</a:t>
            </a:r>
          </a:p>
          <a:p>
            <a:pPr lvl="1"/>
            <a:r>
              <a:rPr lang="cs-CZ" dirty="0" smtClean="0"/>
              <a:t>skládací metr</a:t>
            </a:r>
          </a:p>
          <a:p>
            <a:pPr lvl="1"/>
            <a:r>
              <a:rPr lang="cs-CZ" dirty="0" smtClean="0"/>
              <a:t>pásmo</a:t>
            </a:r>
          </a:p>
          <a:p>
            <a:pPr lvl="1"/>
            <a:r>
              <a:rPr lang="cs-CZ" dirty="0" smtClean="0"/>
              <a:t>posuvné měřidlo („šuplera“)</a:t>
            </a:r>
          </a:p>
          <a:p>
            <a:pPr lvl="1"/>
            <a:r>
              <a:rPr lang="cs-CZ" dirty="0" smtClean="0"/>
              <a:t>mikrometr</a:t>
            </a:r>
            <a:endParaRPr lang="cs-CZ" dirty="0"/>
          </a:p>
          <a:p>
            <a:r>
              <a:rPr lang="cs-CZ" dirty="0" smtClean="0"/>
              <a:t>Určení směru</a:t>
            </a:r>
          </a:p>
          <a:p>
            <a:pPr lvl="1"/>
            <a:r>
              <a:rPr lang="cs-CZ" dirty="0" smtClean="0"/>
              <a:t>vodorovný – vodováha</a:t>
            </a:r>
          </a:p>
          <a:p>
            <a:pPr lvl="1"/>
            <a:r>
              <a:rPr lang="cs-CZ" dirty="0" smtClean="0"/>
              <a:t>svislý - olovnice</a:t>
            </a:r>
          </a:p>
        </p:txBody>
      </p:sp>
      <p:sp>
        <p:nvSpPr>
          <p:cNvPr id="8" name="Obdélník 7"/>
          <p:cNvSpPr/>
          <p:nvPr/>
        </p:nvSpPr>
        <p:spPr>
          <a:xfrm>
            <a:off x="395536" y="2132856"/>
            <a:ext cx="57600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97237" y="2780928"/>
            <a:ext cx="5760000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95536" y="1484784"/>
            <a:ext cx="57600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95536" y="5229200"/>
            <a:ext cx="57600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20896"/>
            <a:ext cx="2166492" cy="114390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864022"/>
            <a:ext cx="2287703" cy="1060922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56" y="4653136"/>
            <a:ext cx="1878459" cy="158166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56" y="3100291"/>
            <a:ext cx="1878438" cy="140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46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Převody jednotek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 smtClean="0"/>
              <a:t>Mega</a:t>
            </a:r>
            <a:r>
              <a:rPr lang="cs-CZ" dirty="0" smtClean="0"/>
              <a:t>		1000000	10</a:t>
            </a:r>
            <a:r>
              <a:rPr lang="cs-CZ" baseline="30000" dirty="0" smtClean="0"/>
              <a:t>6</a:t>
            </a:r>
          </a:p>
          <a:p>
            <a:r>
              <a:rPr lang="cs-CZ" dirty="0" smtClean="0"/>
              <a:t>Kilo		1000		10</a:t>
            </a:r>
            <a:r>
              <a:rPr lang="cs-CZ" baseline="30000" dirty="0" smtClean="0"/>
              <a:t>3</a:t>
            </a:r>
          </a:p>
          <a:p>
            <a:r>
              <a:rPr lang="cs-CZ" dirty="0" err="1" smtClean="0"/>
              <a:t>Hekto</a:t>
            </a:r>
            <a:r>
              <a:rPr lang="cs-CZ" dirty="0" smtClean="0"/>
              <a:t>		100		10</a:t>
            </a:r>
            <a:r>
              <a:rPr lang="cs-CZ" baseline="30000" dirty="0" smtClean="0"/>
              <a:t>2</a:t>
            </a:r>
          </a:p>
          <a:p>
            <a:r>
              <a:rPr lang="cs-CZ" dirty="0" smtClean="0"/>
              <a:t>Deka		10		10</a:t>
            </a:r>
            <a:r>
              <a:rPr lang="cs-CZ" baseline="30000" dirty="0" smtClean="0"/>
              <a:t>1</a:t>
            </a:r>
          </a:p>
          <a:p>
            <a:r>
              <a:rPr lang="cs-CZ" dirty="0" smtClean="0"/>
              <a:t>1			1		10</a:t>
            </a:r>
            <a:r>
              <a:rPr lang="cs-CZ" baseline="30000" dirty="0" smtClean="0"/>
              <a:t>0</a:t>
            </a:r>
          </a:p>
          <a:p>
            <a:r>
              <a:rPr lang="cs-CZ" dirty="0" smtClean="0"/>
              <a:t>Deci		0,1		10</a:t>
            </a:r>
            <a:r>
              <a:rPr lang="cs-CZ" baseline="30000" dirty="0" smtClean="0"/>
              <a:t>-1</a:t>
            </a:r>
          </a:p>
          <a:p>
            <a:r>
              <a:rPr lang="cs-CZ" dirty="0" err="1" smtClean="0"/>
              <a:t>Centi</a:t>
            </a:r>
            <a:r>
              <a:rPr lang="cs-CZ" dirty="0" smtClean="0"/>
              <a:t>		0,01		10</a:t>
            </a:r>
            <a:r>
              <a:rPr lang="cs-CZ" baseline="30000" dirty="0" smtClean="0"/>
              <a:t>-2</a:t>
            </a:r>
          </a:p>
          <a:p>
            <a:r>
              <a:rPr lang="cs-CZ" dirty="0" err="1" smtClean="0"/>
              <a:t>Mili</a:t>
            </a:r>
            <a:r>
              <a:rPr lang="cs-CZ" dirty="0" smtClean="0"/>
              <a:t>		0,001		10</a:t>
            </a:r>
            <a:r>
              <a:rPr lang="cs-CZ" baseline="30000" dirty="0" smtClean="0"/>
              <a:t>-3</a:t>
            </a:r>
          </a:p>
          <a:p>
            <a:r>
              <a:rPr lang="cs-CZ" dirty="0" smtClean="0"/>
              <a:t>Mikro		0,000001	10</a:t>
            </a:r>
            <a:r>
              <a:rPr lang="cs-CZ" baseline="30000" dirty="0" smtClean="0"/>
              <a:t>-6</a:t>
            </a:r>
            <a:endParaRPr lang="cs-CZ" baseline="30000" dirty="0"/>
          </a:p>
        </p:txBody>
      </p:sp>
      <p:sp>
        <p:nvSpPr>
          <p:cNvPr id="4" name="Obdélník 3"/>
          <p:cNvSpPr/>
          <p:nvPr/>
        </p:nvSpPr>
        <p:spPr>
          <a:xfrm>
            <a:off x="2483768" y="1052736"/>
            <a:ext cx="2952328" cy="4752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8708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Aritmetický průměr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7" y="1196752"/>
            <a:ext cx="6408712" cy="4896544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Aritmetický průměr</a:t>
            </a:r>
          </a:p>
          <a:p>
            <a:pPr lvl="1"/>
            <a:r>
              <a:rPr lang="cs-CZ" dirty="0" smtClean="0"/>
              <a:t>vyloučíme hodnotu s hrubou chybou</a:t>
            </a:r>
          </a:p>
          <a:p>
            <a:pPr lvl="1"/>
            <a:r>
              <a:rPr lang="cs-CZ" dirty="0" smtClean="0"/>
              <a:t>sečteme všechny zbylé hodnoty</a:t>
            </a:r>
          </a:p>
          <a:p>
            <a:pPr lvl="1"/>
            <a:r>
              <a:rPr lang="cs-CZ" dirty="0" smtClean="0"/>
              <a:t>výsledek vydělíme počtem hodnot</a:t>
            </a:r>
          </a:p>
          <a:p>
            <a:r>
              <a:rPr lang="cs-CZ" dirty="0" smtClean="0"/>
              <a:t>Přesnost a chyby měření</a:t>
            </a:r>
          </a:p>
          <a:p>
            <a:pPr lvl="1"/>
            <a:r>
              <a:rPr lang="cs-CZ" dirty="0" smtClean="0"/>
              <a:t>Přesnost je dána stupnicí</a:t>
            </a:r>
          </a:p>
          <a:p>
            <a:pPr lvl="1"/>
            <a:r>
              <a:rPr lang="cs-CZ" dirty="0" smtClean="0"/>
              <a:t>Chyby</a:t>
            </a:r>
          </a:p>
          <a:p>
            <a:pPr lvl="2"/>
            <a:r>
              <a:rPr lang="cs-CZ" dirty="0" smtClean="0"/>
              <a:t>tělesem</a:t>
            </a:r>
          </a:p>
          <a:p>
            <a:pPr lvl="2"/>
            <a:r>
              <a:rPr lang="cs-CZ" dirty="0" smtClean="0"/>
              <a:t>měřidlem</a:t>
            </a:r>
          </a:p>
          <a:p>
            <a:pPr lvl="2"/>
            <a:r>
              <a:rPr lang="cs-CZ" dirty="0" smtClean="0"/>
              <a:t>lidskou chybou</a:t>
            </a:r>
            <a:endParaRPr lang="cs-CZ" dirty="0"/>
          </a:p>
          <a:p>
            <a:pPr eaLnBrk="0" hangingPunct="0">
              <a:lnSpc>
                <a:spcPct val="150000"/>
              </a:lnSpc>
              <a:tabLst>
                <a:tab pos="457200" algn="l"/>
              </a:tabLst>
            </a:pPr>
            <a:r>
              <a:rPr lang="cs-CZ" dirty="0">
                <a:cs typeface="Times New Roman" pitchFamily="18" charset="0"/>
              </a:rPr>
              <a:t>Odchylka měření: </a:t>
            </a:r>
          </a:p>
          <a:p>
            <a:pPr lvl="1" eaLnBrk="0" hangingPunct="0">
              <a:lnSpc>
                <a:spcPct val="150000"/>
              </a:lnSpc>
              <a:tabLst>
                <a:tab pos="457200" algn="l"/>
              </a:tabLst>
            </a:pPr>
            <a:r>
              <a:rPr lang="cs-CZ" dirty="0">
                <a:cs typeface="Times New Roman" pitchFamily="18" charset="0"/>
              </a:rPr>
              <a:t>Udává ji </a:t>
            </a:r>
            <a:r>
              <a:rPr lang="cs-CZ" b="1" dirty="0">
                <a:cs typeface="Times New Roman" pitchFamily="18" charset="0"/>
              </a:rPr>
              <a:t>polovina nejmenšího dílku stupnice</a:t>
            </a:r>
            <a:r>
              <a:rPr lang="cs-CZ" dirty="0">
                <a:cs typeface="Times New Roman" pitchFamily="18" charset="0"/>
              </a:rPr>
              <a:t>. Je to „přesnost“, s jakou můžeme pomocí daného měřidla určovat měřenou veličinu.</a:t>
            </a:r>
          </a:p>
          <a:p>
            <a:endParaRPr lang="cs-CZ" dirty="0" smtClean="0"/>
          </a:p>
        </p:txBody>
      </p:sp>
      <p:sp>
        <p:nvSpPr>
          <p:cNvPr id="4" name="Obdélník 3"/>
          <p:cNvSpPr/>
          <p:nvPr/>
        </p:nvSpPr>
        <p:spPr>
          <a:xfrm>
            <a:off x="397237" y="1484785"/>
            <a:ext cx="576000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97237" y="2780928"/>
            <a:ext cx="576000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89384" y="2446934"/>
            <a:ext cx="5357920" cy="244827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7236" y="4653135"/>
            <a:ext cx="5830947" cy="12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7931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 informací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8" y="1196752"/>
            <a:ext cx="9073007" cy="4896544"/>
          </a:xfrm>
        </p:spPr>
        <p:txBody>
          <a:bodyPr>
            <a:normAutofit/>
          </a:bodyPr>
          <a:lstStyle/>
          <a:p>
            <a:r>
              <a:rPr lang="cs-CZ" sz="1400" b="0" dirty="0" smtClean="0"/>
              <a:t>Literatura</a:t>
            </a:r>
            <a:r>
              <a:rPr lang="cs-CZ" sz="1600" b="0" dirty="0" smtClean="0"/>
              <a:t>:</a:t>
            </a:r>
          </a:p>
          <a:p>
            <a:pPr lvl="1"/>
            <a:r>
              <a:rPr lang="cs-CZ" sz="1000" b="0" dirty="0" smtClean="0"/>
              <a:t>Fyzika pro 6. ročník základní školy, Kolářová R., Bohuněk J., Prometheus, Praha 2006, 2. vyd.</a:t>
            </a:r>
          </a:p>
          <a:p>
            <a:pPr lvl="1"/>
            <a:r>
              <a:rPr lang="cs-CZ" sz="1000" b="0" dirty="0" smtClean="0"/>
              <a:t>Fyzika 6 </a:t>
            </a:r>
            <a:r>
              <a:rPr lang="cs-CZ" sz="1000" b="0" dirty="0"/>
              <a:t>pro </a:t>
            </a:r>
            <a:r>
              <a:rPr lang="cs-CZ" sz="1000" b="0" dirty="0" smtClean="0"/>
              <a:t>základní školy a víceletá gymnázia, kolektiv, Fraus, Plzeň 2004, 1. vyd.</a:t>
            </a:r>
          </a:p>
          <a:p>
            <a:pPr lvl="1"/>
            <a:r>
              <a:rPr lang="cs-CZ" sz="1000" b="0" dirty="0" smtClean="0"/>
              <a:t>Tematické prověrky z učiva fyziky základní školy 6, Bohuněk J., Hejnová E., Prometheus, Praha 2005, 1. vyd.</a:t>
            </a:r>
          </a:p>
          <a:p>
            <a:pPr lvl="1"/>
            <a:r>
              <a:rPr lang="cs-CZ" sz="1000" b="0" dirty="0" smtClean="0"/>
              <a:t>Fyzika 1 – Fyzikální veličiny a jejich měření, Tesař J., SPN, Praha 2007, 1. vyd.</a:t>
            </a:r>
          </a:p>
          <a:p>
            <a:r>
              <a:rPr lang="cs-CZ" sz="1400" b="0" dirty="0" smtClean="0"/>
              <a:t>Internet - obrázky:</a:t>
            </a:r>
          </a:p>
          <a:p>
            <a:pPr lvl="1"/>
            <a:r>
              <a:rPr lang="cs-CZ" sz="900" dirty="0" smtClean="0">
                <a:hlinkClick r:id="rId3"/>
              </a:rPr>
              <a:t>http</a:t>
            </a:r>
            <a:r>
              <a:rPr lang="cs-CZ" sz="900" dirty="0">
                <a:hlinkClick r:id="rId3"/>
              </a:rPr>
              <a:t>://</a:t>
            </a:r>
            <a:r>
              <a:rPr lang="cs-CZ" sz="900" dirty="0" smtClean="0">
                <a:hlinkClick r:id="rId3"/>
              </a:rPr>
              <a:t>commons.wikimedia.org/wiki/</a:t>
            </a:r>
            <a:r>
              <a:rPr lang="cs-CZ" sz="900" dirty="0" err="1" smtClean="0">
                <a:hlinkClick r:id="rId3"/>
              </a:rPr>
              <a:t>File:Mètre_ruban.png?uselang</a:t>
            </a:r>
            <a:r>
              <a:rPr lang="cs-CZ" sz="900" dirty="0" smtClean="0">
                <a:hlinkClick r:id="rId3"/>
              </a:rPr>
              <a:t>=</a:t>
            </a:r>
            <a:r>
              <a:rPr lang="cs-CZ" sz="900" dirty="0" err="1" smtClean="0">
                <a:hlinkClick r:id="rId3"/>
              </a:rPr>
              <a:t>cs</a:t>
            </a:r>
            <a:endParaRPr lang="cs-CZ" sz="900" dirty="0" smtClean="0"/>
          </a:p>
          <a:p>
            <a:pPr lvl="1"/>
            <a:r>
              <a:rPr lang="cs-CZ" sz="900" dirty="0" smtClean="0">
                <a:hlinkClick r:id="rId4"/>
              </a:rPr>
              <a:t>http</a:t>
            </a:r>
            <a:r>
              <a:rPr lang="cs-CZ" sz="900" dirty="0">
                <a:hlinkClick r:id="rId4"/>
              </a:rPr>
              <a:t>://</a:t>
            </a:r>
            <a:r>
              <a:rPr lang="cs-CZ" sz="900" dirty="0" smtClean="0">
                <a:hlinkClick r:id="rId4"/>
              </a:rPr>
              <a:t>upload.wikimedia.org/wikipedia/commons/thumb/3/32/Caliper_full_view.jpeg/800px-Caliper_full_view.jpeg</a:t>
            </a:r>
            <a:endParaRPr lang="cs-CZ" sz="900" dirty="0" smtClean="0"/>
          </a:p>
          <a:p>
            <a:pPr lvl="1"/>
            <a:r>
              <a:rPr lang="cs-CZ" sz="900" smtClean="0">
                <a:hlinkClick r:id="rId5"/>
              </a:rPr>
              <a:t>http</a:t>
            </a:r>
            <a:r>
              <a:rPr lang="cs-CZ" sz="900" dirty="0">
                <a:hlinkClick r:id="rId5"/>
              </a:rPr>
              <a:t>://</a:t>
            </a:r>
            <a:r>
              <a:rPr lang="cs-CZ" sz="900" dirty="0" smtClean="0">
                <a:hlinkClick r:id="rId5"/>
              </a:rPr>
              <a:t>upload.wikimedia.org/wikipedia/commons/0/03/Metre_pliant_500px.png</a:t>
            </a:r>
            <a:endParaRPr lang="cs-CZ" sz="900" dirty="0" smtClean="0"/>
          </a:p>
          <a:p>
            <a:pPr lvl="1"/>
            <a:r>
              <a:rPr lang="cs-CZ" sz="900" dirty="0" smtClean="0">
                <a:hlinkClick r:id="rId6"/>
              </a:rPr>
              <a:t>http</a:t>
            </a:r>
            <a:r>
              <a:rPr lang="cs-CZ" sz="900" dirty="0">
                <a:hlinkClick r:id="rId6"/>
              </a:rPr>
              <a:t>://</a:t>
            </a:r>
            <a:r>
              <a:rPr lang="cs-CZ" sz="900" dirty="0" smtClean="0">
                <a:hlinkClick r:id="rId6"/>
              </a:rPr>
              <a:t>upload.wikimedia.org/wikipedia/commons/c/c2/Using_the_caliper_new_en.gif</a:t>
            </a:r>
            <a:endParaRPr lang="cs-CZ" sz="900" dirty="0" smtClean="0"/>
          </a:p>
          <a:p>
            <a:pPr lvl="1"/>
            <a:r>
              <a:rPr lang="cs-CZ" sz="900" dirty="0">
                <a:hlinkClick r:id="rId7"/>
              </a:rPr>
              <a:t>http://upload.wikimedia.org/wikipedia/commons/b/b9/Micrometer_.</a:t>
            </a:r>
            <a:r>
              <a:rPr lang="cs-CZ" sz="900" dirty="0" smtClean="0">
                <a:hlinkClick r:id="rId7"/>
              </a:rPr>
              <a:t>jpg?uselang=cs</a:t>
            </a:r>
            <a:endParaRPr lang="cs-CZ" sz="900" dirty="0" smtClean="0"/>
          </a:p>
          <a:p>
            <a:pPr lvl="1"/>
            <a:endParaRPr lang="cs-CZ" sz="900" dirty="0" smtClean="0"/>
          </a:p>
          <a:p>
            <a:pPr lvl="1"/>
            <a:endParaRPr lang="cs-CZ" sz="900" dirty="0"/>
          </a:p>
          <a:p>
            <a:pPr lvl="1"/>
            <a:endParaRPr lang="cs-CZ" sz="1000" dirty="0"/>
          </a:p>
          <a:p>
            <a:pPr lvl="1"/>
            <a:endParaRPr lang="cs-CZ" sz="1000" dirty="0"/>
          </a:p>
          <a:p>
            <a:pPr lvl="1"/>
            <a:endParaRPr lang="cs-CZ" sz="1000" dirty="0" smtClean="0"/>
          </a:p>
          <a:p>
            <a:pPr lvl="1"/>
            <a:endParaRPr lang="cs-CZ" sz="900" dirty="0"/>
          </a:p>
          <a:p>
            <a:pPr lvl="1"/>
            <a:endParaRPr lang="cs-CZ" sz="900" dirty="0" smtClean="0"/>
          </a:p>
        </p:txBody>
      </p:sp>
    </p:spTree>
    <p:extLst>
      <p:ext uri="{BB962C8B-B14F-4D97-AF65-F5344CB8AC3E}">
        <p14:creationId xmlns:p14="http://schemas.microsoft.com/office/powerpoint/2010/main" val="29099709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304</TotalTime>
  <Words>293</Words>
  <Application>Microsoft Office PowerPoint</Application>
  <PresentationFormat>Předvádění na obrazovce (4:3)</PresentationFormat>
  <Paragraphs>74</Paragraphs>
  <Slides>5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5</vt:i4>
      </vt:variant>
    </vt:vector>
  </HeadingPairs>
  <TitlesOfParts>
    <vt:vector size="7" baseType="lpstr">
      <vt:lpstr>Motiv systému Office</vt:lpstr>
      <vt:lpstr>1_Motiv systému Office</vt:lpstr>
      <vt:lpstr>Fyzika 6. ročník Měření délky Ing. Milan Dufek</vt:lpstr>
      <vt:lpstr>Měření délky</vt:lpstr>
      <vt:lpstr>Převody jednotek</vt:lpstr>
      <vt:lpstr>Aritmetický průměr</vt:lpstr>
      <vt:lpstr>Použité zdroje informací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Milan</dc:creator>
  <cp:lastModifiedBy>Milan</cp:lastModifiedBy>
  <cp:revision>64</cp:revision>
  <dcterms:created xsi:type="dcterms:W3CDTF">2012-06-03T21:25:08Z</dcterms:created>
  <dcterms:modified xsi:type="dcterms:W3CDTF">2012-06-25T20:37:50Z</dcterms:modified>
</cp:coreProperties>
</file>