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0C8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5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23F6-44D0-4790-8226-AD567EEFD6B7}" type="datetimeFigureOut">
              <a:rPr lang="cs-CZ" smtClean="0"/>
              <a:pPr/>
              <a:t>26.6.2012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8A20-8CCC-43F5-850B-3989E2AE05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5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33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http://upload.wikimedia.org/wikipedia/commons/3/35/Grafika5.jpg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http://upload.wikimedia.org/wikipedia/commons/9/99/Kompas_Sofia.JPG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http://upload.wikimedia.org/wikipedia/commons/5/57/Magnet0873.png</a:t>
            </a:r>
          </a:p>
          <a:p>
            <a:r>
              <a:rPr lang="cs-CZ" dirty="0" smtClean="0"/>
              <a:t>http://upload.wikimedia.org/wikipedia/commons/a/a8/CZFerro_Ferrofluid_toy.JPG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Seznam zdrojů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98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59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812448" y="6165336"/>
            <a:ext cx="792000" cy="288000"/>
          </a:xfrm>
        </p:spPr>
        <p:txBody>
          <a:bodyPr/>
          <a:lstStyle/>
          <a:p>
            <a:fld id="{AECBD96F-61CC-449F-84D6-627D1655E276}" type="datetime1">
              <a:rPr lang="cs-CZ" smtClean="0"/>
              <a:pPr/>
              <a:t>26.6.2012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516216" y="6165304"/>
            <a:ext cx="1224000" cy="293117"/>
          </a:xfrm>
        </p:spPr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504" y="6170389"/>
            <a:ext cx="432000" cy="293117"/>
          </a:xfrm>
        </p:spPr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8" y="5589240"/>
            <a:ext cx="3810532" cy="85737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6379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DC5A-210E-481D-BE2E-F9172D735698}" type="datetime1">
              <a:rPr lang="cs-CZ" smtClean="0"/>
              <a:pPr/>
              <a:t>26.6.2012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5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488-DA0F-47A9-BE7E-63190B88281C}" type="datetime1">
              <a:rPr lang="cs-CZ" smtClean="0"/>
              <a:pPr/>
              <a:t>26.6.2012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8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0572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7" y="1196752"/>
            <a:ext cx="6408712" cy="4896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431A-49D4-4507-B61A-3211FBD5BBBD}" type="datetime1">
              <a:rPr lang="cs-CZ" smtClean="0"/>
              <a:pPr/>
              <a:t>26.6.2012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9A01-A2C8-4ABC-90ED-BB6475B2509A}" type="datetime1">
              <a:rPr lang="cs-CZ" smtClean="0"/>
              <a:pPr/>
              <a:t>26.6.2012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64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6490-632C-4407-96DE-49587EC2DCBC}" type="datetime1">
              <a:rPr lang="cs-CZ" smtClean="0"/>
              <a:pPr/>
              <a:t>26.6.2012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3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E87-D480-4BCC-9144-230BEA44827D}" type="datetime1">
              <a:rPr lang="cs-CZ" smtClean="0"/>
              <a:pPr/>
              <a:t>26.6.2012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9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407-0D91-44E0-B43D-CCA940553A15}" type="datetime1">
              <a:rPr lang="cs-CZ" smtClean="0"/>
              <a:pPr/>
              <a:t>26.6.2012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00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BC57-C40E-4D98-96A1-96EAD8E2D3C4}" type="datetime1">
              <a:rPr lang="cs-CZ" smtClean="0"/>
              <a:pPr/>
              <a:t>26.6.2012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3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CFA-D179-46F2-BA6D-649E0746B30B}" type="datetime1">
              <a:rPr lang="cs-CZ" smtClean="0"/>
              <a:pPr/>
              <a:t>26.6.2012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32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D56C-B1DA-4D1F-8317-633732DE2E9D}" type="datetime1">
              <a:rPr lang="cs-CZ" smtClean="0"/>
              <a:pPr/>
              <a:t>26.6.2012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60016" y="44624"/>
            <a:ext cx="7948488" cy="105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496" y="1196752"/>
            <a:ext cx="907300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812448" y="6174011"/>
            <a:ext cx="792000" cy="301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2F0E-7B37-4CBB-B616-BE4E152465BC}" type="datetime1">
              <a:rPr lang="cs-CZ" smtClean="0"/>
              <a:pPr/>
              <a:t>26.6.2012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516352" y="6165304"/>
            <a:ext cx="1224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76504" y="6170389"/>
            <a:ext cx="432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DDC0-1543-4E9F-B033-BFD48BF44B7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 userDrawn="1"/>
        </p:nvSpPr>
        <p:spPr>
          <a:xfrm>
            <a:off x="4355976" y="6525344"/>
            <a:ext cx="2088000" cy="288032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Konec 7">
            <a:hlinkClick r:id="" action="ppaction://hlinkshowjump?jump=lastslide" highlightClick="1"/>
          </p:cNvPr>
          <p:cNvSpPr/>
          <p:nvPr userDrawn="1"/>
        </p:nvSpPr>
        <p:spPr>
          <a:xfrm>
            <a:off x="6516216" y="6525344"/>
            <a:ext cx="2088000" cy="288032"/>
          </a:xfrm>
          <a:prstGeom prst="actionButtonE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 userDrawn="1"/>
        </p:nvSpPr>
        <p:spPr>
          <a:xfrm>
            <a:off x="2195736" y="6525344"/>
            <a:ext cx="2088000" cy="288032"/>
          </a:xfrm>
          <a:prstGeom prst="actionButtonBackPrevio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mů 9">
            <a:hlinkClick r:id="" action="ppaction://hlinkshowjump?jump=firstslide" highlightClick="1"/>
          </p:cNvPr>
          <p:cNvSpPr/>
          <p:nvPr userDrawn="1"/>
        </p:nvSpPr>
        <p:spPr>
          <a:xfrm>
            <a:off x="35496" y="6525344"/>
            <a:ext cx="2088000" cy="288032"/>
          </a:xfrm>
          <a:prstGeom prst="actionButtonHom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44624"/>
            <a:ext cx="10477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lačítko akce: Vlastní 12">
            <a:hlinkClick r:id="" action="ppaction://hlinkshowjump?jump=endshow" highlightClick="1"/>
          </p:cNvPr>
          <p:cNvSpPr/>
          <p:nvPr userDrawn="1"/>
        </p:nvSpPr>
        <p:spPr>
          <a:xfrm>
            <a:off x="8676584" y="6525344"/>
            <a:ext cx="431920" cy="288000"/>
          </a:xfrm>
          <a:prstGeom prst="actionButtonBlank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2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7/Magnet0873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a/a8/CZFerro_Ferrofluid_toy.JPG" TargetMode="External"/><Relationship Id="rId4" Type="http://schemas.openxmlformats.org/officeDocument/2006/relationships/hyperlink" Target="http://upload.wikimedia.org/wikipedia/commons/9/99/Kompas_Sofi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495" y="5229196"/>
            <a:ext cx="385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500" b="1" dirty="0"/>
              <a:t>Výukový materiál zpracovaný v rámci </a:t>
            </a:r>
            <a:r>
              <a:rPr lang="cs-CZ" sz="1500" b="1" dirty="0" smtClean="0"/>
              <a:t>projektu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95" y="980728"/>
            <a:ext cx="9072000" cy="18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b="1" dirty="0" smtClean="0"/>
              <a:t>Fyzika</a:t>
            </a:r>
            <a:r>
              <a:rPr lang="cs-CZ" sz="4800" b="1" dirty="0" smtClean="0"/>
              <a:t> 6. </a:t>
            </a:r>
            <a:r>
              <a:rPr lang="cs-CZ" sz="4800" b="1" dirty="0"/>
              <a:t>ročník</a:t>
            </a:r>
            <a:br>
              <a:rPr lang="cs-CZ" sz="4800" b="1" dirty="0"/>
            </a:br>
            <a:r>
              <a:rPr lang="cs-CZ" sz="4800" b="1" dirty="0"/>
              <a:t>Magnetické vlastnosti </a:t>
            </a:r>
            <a:r>
              <a:rPr lang="cs-CZ" sz="4800" b="1" dirty="0" smtClean="0"/>
              <a:t>látek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000" b="1" dirty="0" smtClean="0"/>
              <a:t>Ing. Milan Dufek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848872" cy="1800000"/>
          </a:xfr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Cíl: </a:t>
            </a:r>
            <a:r>
              <a:rPr lang="cs-CZ" sz="2400" b="1" dirty="0">
                <a:solidFill>
                  <a:schemeClr val="tx1"/>
                </a:solidFill>
              </a:rPr>
              <a:t>Upevnit učivo </a:t>
            </a:r>
            <a:r>
              <a:rPr lang="cs-CZ" sz="2400" b="1" dirty="0" smtClean="0">
                <a:solidFill>
                  <a:schemeClr val="tx1"/>
                </a:solidFill>
              </a:rPr>
              <a:t>– magnet, póly magnetu, magneticky měkké a tvrdé látky, indukční čáry magnetického pole</a:t>
            </a:r>
            <a:endParaRPr lang="cs-CZ" sz="2400" b="1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Časový nárok: </a:t>
            </a:r>
            <a:r>
              <a:rPr lang="cs-CZ" sz="2400" b="1" dirty="0" smtClean="0">
                <a:solidFill>
                  <a:schemeClr val="tx1"/>
                </a:solidFill>
              </a:rPr>
              <a:t>20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min</a:t>
            </a: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Pomůcky: </a:t>
            </a:r>
            <a:r>
              <a:rPr lang="cs-CZ" sz="2400" b="1" dirty="0">
                <a:solidFill>
                  <a:schemeClr val="tx1"/>
                </a:solidFill>
              </a:rPr>
              <a:t>PC, dataprojektor, interaktivní </a:t>
            </a:r>
            <a:r>
              <a:rPr lang="cs-CZ" sz="2400" b="1" dirty="0" smtClean="0">
                <a:solidFill>
                  <a:schemeClr val="tx1"/>
                </a:solidFill>
              </a:rPr>
              <a:t>tabule</a:t>
            </a:r>
            <a:endParaRPr lang="cs-CZ" sz="2400" b="1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Metodické </a:t>
            </a:r>
            <a:r>
              <a:rPr lang="cs-CZ" sz="2400" b="1" dirty="0">
                <a:solidFill>
                  <a:schemeClr val="tx1"/>
                </a:solidFill>
              </a:rPr>
              <a:t>pokyny k </a:t>
            </a:r>
            <a:r>
              <a:rPr lang="cs-CZ" sz="2400" b="1" dirty="0" smtClean="0">
                <a:solidFill>
                  <a:schemeClr val="tx1"/>
                </a:solidFill>
              </a:rPr>
              <a:t>využití: </a:t>
            </a:r>
            <a:r>
              <a:rPr lang="cs-CZ" sz="2400" b="1" dirty="0">
                <a:solidFill>
                  <a:schemeClr val="tx1"/>
                </a:solidFill>
              </a:rPr>
              <a:t>procvičovací část </a:t>
            </a:r>
            <a:r>
              <a:rPr lang="cs-CZ" sz="2400" b="1" dirty="0" smtClean="0">
                <a:solidFill>
                  <a:schemeClr val="tx1"/>
                </a:solidFill>
              </a:rPr>
              <a:t>hodiny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64778" y="123605"/>
            <a:ext cx="7871717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 smtClean="0"/>
              <a:t>Základní škola a Mateřská škola Zákupy, příspěvková organizace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/>
              <a:t>Školní 347, 471 23 Zákupy</a:t>
            </a:r>
          </a:p>
        </p:txBody>
      </p:sp>
    </p:spTree>
    <p:extLst>
      <p:ext uri="{BB962C8B-B14F-4D97-AF65-F5344CB8AC3E}">
        <p14:creationId xmlns:p14="http://schemas.microsoft.com/office/powerpoint/2010/main" val="4249548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Jak se nazývají látky, které mají schopnost vytvářet magnetickou sílu?</a:t>
            </a:r>
          </a:p>
          <a:p>
            <a:pPr lvl="1"/>
            <a:r>
              <a:rPr lang="cs-CZ" dirty="0" smtClean="0"/>
              <a:t>magnety</a:t>
            </a:r>
          </a:p>
          <a:p>
            <a:r>
              <a:rPr lang="cs-CZ" dirty="0" smtClean="0"/>
              <a:t>Jaké póly mají magnety?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severní a jižní</a:t>
            </a:r>
          </a:p>
          <a:p>
            <a:r>
              <a:rPr lang="cs-CZ" dirty="0" smtClean="0"/>
              <a:t>Kdy se přitahují a kdy odpuzují?</a:t>
            </a:r>
          </a:p>
          <a:p>
            <a:pPr lvl="1"/>
            <a:r>
              <a:rPr lang="cs-CZ" dirty="0" smtClean="0"/>
              <a:t>nesouhlasné se přitahují S-J</a:t>
            </a:r>
          </a:p>
          <a:p>
            <a:pPr lvl="1"/>
            <a:r>
              <a:rPr lang="cs-CZ" dirty="0" smtClean="0"/>
              <a:t>souhlasné odpuzují SS, JJ</a:t>
            </a:r>
          </a:p>
          <a:p>
            <a:r>
              <a:rPr lang="cs-CZ" dirty="0" smtClean="0"/>
              <a:t>Na které předměty lze působit magnetickou silou?</a:t>
            </a:r>
          </a:p>
          <a:p>
            <a:pPr lvl="1"/>
            <a:r>
              <a:rPr lang="cs-CZ" dirty="0"/>
              <a:t>feromagnetické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1988840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528" y="2852936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3528" y="3717032"/>
            <a:ext cx="59766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23528" y="5301208"/>
            <a:ext cx="59766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Grafik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052736"/>
            <a:ext cx="2356104" cy="19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51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se nazývají oblast působení magnetu na okolní předměty?</a:t>
            </a:r>
          </a:p>
          <a:p>
            <a:pPr lvl="1"/>
            <a:r>
              <a:rPr lang="cs-CZ" dirty="0" smtClean="0"/>
              <a:t>magnetické pole</a:t>
            </a:r>
          </a:p>
          <a:p>
            <a:r>
              <a:rPr lang="cs-CZ" dirty="0" smtClean="0"/>
              <a:t>Na jaké předměty pole působí?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na feromagnetické</a:t>
            </a:r>
          </a:p>
          <a:p>
            <a:r>
              <a:rPr lang="cs-CZ" dirty="0" smtClean="0"/>
              <a:t>Je magnetická síla stále stejná?</a:t>
            </a:r>
          </a:p>
          <a:p>
            <a:pPr lvl="1"/>
            <a:r>
              <a:rPr lang="cs-CZ" dirty="0" smtClean="0"/>
              <a:t>ne, slábne se zvyšující se vzdáleností od magnetu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2348880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528" y="335699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3528" y="4437112"/>
            <a:ext cx="59766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Kompas_Sof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484776" y="3748472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42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magnetu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Co jsou to magneticky tvrdé materiály?</a:t>
            </a:r>
          </a:p>
          <a:p>
            <a:pPr lvl="1"/>
            <a:r>
              <a:rPr lang="cs-CZ" dirty="0" smtClean="0"/>
              <a:t>po vložení do magnetického pole magnetu se trvale stávají magnety</a:t>
            </a:r>
          </a:p>
          <a:p>
            <a:r>
              <a:rPr lang="cs-CZ" dirty="0"/>
              <a:t>Co jsou to magneticky </a:t>
            </a:r>
            <a:r>
              <a:rPr lang="cs-CZ" dirty="0" smtClean="0"/>
              <a:t>měkké </a:t>
            </a:r>
            <a:r>
              <a:rPr lang="cs-CZ" dirty="0"/>
              <a:t>materiály</a:t>
            </a:r>
            <a:r>
              <a:rPr lang="cs-CZ" dirty="0" smtClean="0"/>
              <a:t>?</a:t>
            </a:r>
          </a:p>
          <a:p>
            <a:pPr lvl="1"/>
            <a:r>
              <a:rPr lang="cs-CZ" dirty="0"/>
              <a:t>po vložení do magnetického pole magnetu se </a:t>
            </a:r>
            <a:r>
              <a:rPr lang="cs-CZ" dirty="0" smtClean="0"/>
              <a:t>dočasně </a:t>
            </a:r>
            <a:r>
              <a:rPr lang="cs-CZ" dirty="0"/>
              <a:t>stávají </a:t>
            </a:r>
            <a:r>
              <a:rPr lang="cs-CZ" dirty="0" smtClean="0"/>
              <a:t>magnety</a:t>
            </a:r>
          </a:p>
          <a:p>
            <a:pPr lvl="1"/>
            <a:r>
              <a:rPr lang="cs-CZ" dirty="0" smtClean="0"/>
              <a:t>po odstranění magnet. pole schopnost přitahovat předměty ztrácejí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7604" y="2132856"/>
            <a:ext cx="59766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17604" y="3980654"/>
            <a:ext cx="5976664" cy="2040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8538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magnetického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lze ukázat magnetické pole?</a:t>
            </a:r>
          </a:p>
          <a:p>
            <a:pPr lvl="1"/>
            <a:r>
              <a:rPr lang="cs-CZ" dirty="0" smtClean="0"/>
              <a:t>pomocí magnetek rozmístěných kolem magnetu</a:t>
            </a:r>
          </a:p>
          <a:p>
            <a:pPr lvl="1"/>
            <a:r>
              <a:rPr lang="cs-CZ" dirty="0" smtClean="0"/>
              <a:t>pomocí ocelových pilin</a:t>
            </a:r>
          </a:p>
          <a:p>
            <a:r>
              <a:rPr lang="cs-CZ" dirty="0" smtClean="0"/>
              <a:t>Jak se nazývají přístroje k určování zeměpisných směrů?</a:t>
            </a:r>
          </a:p>
          <a:p>
            <a:pPr lvl="1"/>
            <a:r>
              <a:rPr lang="cs-CZ" dirty="0" smtClean="0"/>
              <a:t>kompas</a:t>
            </a:r>
          </a:p>
          <a:p>
            <a:pPr lvl="1"/>
            <a:r>
              <a:rPr lang="cs-CZ" dirty="0" smtClean="0"/>
              <a:t>buzola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1772816"/>
            <a:ext cx="597666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528" y="4437112"/>
            <a:ext cx="59766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Magnet08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700808"/>
            <a:ext cx="2592288" cy="1739869"/>
          </a:xfrm>
          <a:prstGeom prst="rect">
            <a:avLst/>
          </a:prstGeom>
        </p:spPr>
      </p:pic>
      <p:pic>
        <p:nvPicPr>
          <p:cNvPr id="7" name="Obrázek 6" descr="CZFerro_Ferrofluid_toy.JPG"/>
          <p:cNvPicPr>
            <a:picLocks noChangeAspect="1"/>
          </p:cNvPicPr>
          <p:nvPr/>
        </p:nvPicPr>
        <p:blipFill>
          <a:blip r:embed="rId4" cstate="print"/>
          <a:srcRect l="21166" t="22929" r="8988"/>
          <a:stretch>
            <a:fillRect/>
          </a:stretch>
        </p:blipFill>
        <p:spPr>
          <a:xfrm>
            <a:off x="6417210" y="3645024"/>
            <a:ext cx="2619286" cy="21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7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8" y="1196752"/>
            <a:ext cx="9073007" cy="4896544"/>
          </a:xfrm>
        </p:spPr>
        <p:txBody>
          <a:bodyPr>
            <a:normAutofit/>
          </a:bodyPr>
          <a:lstStyle/>
          <a:p>
            <a:r>
              <a:rPr lang="cs-CZ" sz="1400" b="0" dirty="0" smtClean="0"/>
              <a:t>Literatura</a:t>
            </a:r>
            <a:r>
              <a:rPr lang="cs-CZ" sz="1600" b="0" dirty="0" smtClean="0"/>
              <a:t>:</a:t>
            </a:r>
          </a:p>
          <a:p>
            <a:pPr lvl="1"/>
            <a:r>
              <a:rPr lang="cs-CZ" sz="1000" b="0" dirty="0" smtClean="0"/>
              <a:t>Fyzika pro 6. ročník základní školy, Kolářová R., Bohuněk J., Prometheus, Praha 2006, 2. vyd.</a:t>
            </a:r>
          </a:p>
          <a:p>
            <a:pPr lvl="1"/>
            <a:r>
              <a:rPr lang="cs-CZ" sz="1000" b="0" dirty="0" smtClean="0"/>
              <a:t>Fyzika 6 </a:t>
            </a:r>
            <a:r>
              <a:rPr lang="cs-CZ" sz="1000" b="0" dirty="0"/>
              <a:t>pro </a:t>
            </a:r>
            <a:r>
              <a:rPr lang="cs-CZ" sz="1000" b="0" dirty="0" smtClean="0"/>
              <a:t>základní školy a víceletá gymnázia, kolektiv, Fraus, Plzeň 2004, 1. vyd.</a:t>
            </a:r>
          </a:p>
          <a:p>
            <a:pPr lvl="1"/>
            <a:r>
              <a:rPr lang="cs-CZ" sz="1000" b="0" dirty="0" smtClean="0"/>
              <a:t>Tematické prověrky z učiva fyziky základní školy 6, Bohuněk J., Hejnová E., Prometheus, Praha 2005, 1. vyd.</a:t>
            </a:r>
          </a:p>
          <a:p>
            <a:pPr lvl="1"/>
            <a:r>
              <a:rPr lang="cs-CZ" sz="1000" b="0" dirty="0" smtClean="0"/>
              <a:t>Fyzika 1 – Fyzikální veličiny a jejich měření, Tesař J., SPN, Praha 2007, 1. vyd.</a:t>
            </a:r>
          </a:p>
          <a:p>
            <a:r>
              <a:rPr lang="cs-CZ" sz="1400" b="0" dirty="0" smtClean="0"/>
              <a:t>Internet - obrázky:</a:t>
            </a:r>
          </a:p>
          <a:p>
            <a:pPr lvl="1"/>
            <a:r>
              <a:rPr lang="cs-CZ" sz="900" dirty="0" smtClean="0">
                <a:hlinkClick r:id="rId3"/>
              </a:rPr>
              <a:t>http://upload.wikimedia.org/wikipedia/commons/5/57/Magnet0873.png</a:t>
            </a:r>
            <a:endParaRPr lang="cs-CZ" sz="900" dirty="0" smtClean="0"/>
          </a:p>
          <a:p>
            <a:pPr lvl="1"/>
            <a:r>
              <a:rPr lang="cs-CZ" sz="900" dirty="0" smtClean="0">
                <a:hlinkClick r:id="rId4"/>
              </a:rPr>
              <a:t>http://upload.wikimedia.org/wikipedia/commons/9/99/Kompas_Sofia.JPG</a:t>
            </a:r>
            <a:endParaRPr lang="cs-CZ" sz="900" dirty="0" smtClean="0"/>
          </a:p>
          <a:p>
            <a:pPr lvl="1"/>
            <a:r>
              <a:rPr lang="cs-CZ" sz="900" dirty="0" smtClean="0">
                <a:hlinkClick r:id="rId5"/>
              </a:rPr>
              <a:t>http://upload.wikimedia.org/wikipedia/commons/a/a8/CZFerro_Ferrofluid_toy.JPG</a:t>
            </a:r>
            <a:endParaRPr lang="cs-CZ" sz="900" dirty="0" smtClean="0"/>
          </a:p>
          <a:p>
            <a:pPr lvl="1"/>
            <a:endParaRPr lang="cs-CZ" sz="900" dirty="0" smtClean="0"/>
          </a:p>
          <a:p>
            <a:pPr lvl="1"/>
            <a:endParaRPr lang="cs-CZ" sz="900" dirty="0" smtClean="0"/>
          </a:p>
          <a:p>
            <a:pPr lvl="1"/>
            <a:endParaRPr lang="cs-CZ" sz="900" dirty="0" smtClean="0"/>
          </a:p>
          <a:p>
            <a:pPr lvl="1"/>
            <a:endParaRPr lang="cs-CZ" sz="900" dirty="0" smtClean="0"/>
          </a:p>
        </p:txBody>
      </p:sp>
    </p:spTree>
    <p:extLst>
      <p:ext uri="{BB962C8B-B14F-4D97-AF65-F5344CB8AC3E}">
        <p14:creationId xmlns:p14="http://schemas.microsoft.com/office/powerpoint/2010/main" val="3605992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274</TotalTime>
  <Words>350</Words>
  <Application>Microsoft Office PowerPoint</Application>
  <PresentationFormat>Předvádění na obrazovce (4:3)</PresentationFormat>
  <Paragraphs>60</Paragraphs>
  <Slides>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Fyzika 6. ročník Magnetické vlastnosti látek Ing. Milan Dufek</vt:lpstr>
      <vt:lpstr>Magnety</vt:lpstr>
      <vt:lpstr>Magnetické pole</vt:lpstr>
      <vt:lpstr>Výroba magnetu</vt:lpstr>
      <vt:lpstr>Zobrazení magnetického pole</vt:lpstr>
      <vt:lpstr>Použité zdroje informací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Administrator</cp:lastModifiedBy>
  <cp:revision>53</cp:revision>
  <dcterms:created xsi:type="dcterms:W3CDTF">2012-06-03T21:25:08Z</dcterms:created>
  <dcterms:modified xsi:type="dcterms:W3CDTF">2012-06-26T04:28:06Z</dcterms:modified>
</cp:coreProperties>
</file>