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8F0C8"/>
    <a:srgbClr val="006699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1" autoAdjust="0"/>
    <p:restoredTop sz="94101" autoAdjust="0"/>
  </p:normalViewPr>
  <p:slideViewPr>
    <p:cSldViewPr>
      <p:cViewPr>
        <p:scale>
          <a:sx n="100" d="100"/>
          <a:sy n="100" d="100"/>
        </p:scale>
        <p:origin x="-342" y="-2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2E23F6-44D0-4790-8226-AD567EEFD6B7}" type="datetimeFigureOut">
              <a:rPr lang="cs-CZ" smtClean="0"/>
              <a:pPr/>
              <a:t>25.6.2012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DA8A20-8CCC-43F5-850B-3989E2AE05F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04540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DA8A20-8CCC-43F5-850B-3989E2AE05F8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93398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http://upload.wikimedia.org/wikipedia/commons/9/99/Static_attraction.jpg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DA8A20-8CCC-43F5-850B-3989E2AE05F8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76354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http://upload.wikimedia.org/wikipedia/commons/9/95/Coupled_static.svg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DA8A20-8CCC-43F5-850B-3989E2AE05F8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23981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Seznam zdrojů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DA8A20-8CCC-43F5-850B-3989E2AE05F8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49810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55902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7812448" y="6165336"/>
            <a:ext cx="792000" cy="288000"/>
          </a:xfrm>
        </p:spPr>
        <p:txBody>
          <a:bodyPr/>
          <a:lstStyle/>
          <a:p>
            <a:fld id="{AECBD96F-61CC-449F-84D6-627D1655E276}" type="datetime1">
              <a:rPr lang="cs-CZ" smtClean="0"/>
              <a:pPr/>
              <a:t>25.6.2012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6516216" y="6165304"/>
            <a:ext cx="1224000" cy="293117"/>
          </a:xfrm>
        </p:spPr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676504" y="6170389"/>
            <a:ext cx="432000" cy="293117"/>
          </a:xfrm>
        </p:spPr>
        <p:txBody>
          <a:bodyPr/>
          <a:lstStyle/>
          <a:p>
            <a:fld id="{C748DDC0-1543-4E9F-B033-BFD48BF44B7C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9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388" y="5589240"/>
            <a:ext cx="3810532" cy="857370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35637924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6DC5A-210E-481D-BE2E-F9172D735698}" type="datetime1">
              <a:rPr lang="cs-CZ" smtClean="0"/>
              <a:pPr/>
              <a:t>25.6.2012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5654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AE488-DA0F-47A9-BE7E-63190B88281C}" type="datetime1">
              <a:rPr lang="cs-CZ" smtClean="0"/>
              <a:pPr/>
              <a:t>25.6.2012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6480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496" y="44624"/>
            <a:ext cx="9073008" cy="105727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496" y="1196752"/>
            <a:ext cx="9073007" cy="4896544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F431A-49D4-4507-B61A-3211FBD5BBBD}" type="datetime1">
              <a:rPr lang="cs-CZ" smtClean="0"/>
              <a:pPr/>
              <a:t>25.6.2012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79893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E9A01-A2C8-4ABC-90ED-BB6475B2509A}" type="datetime1">
              <a:rPr lang="cs-CZ" smtClean="0"/>
              <a:pPr/>
              <a:t>25.6.2012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46477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C6490-632C-4407-96DE-49587EC2DCBC}" type="datetime1">
              <a:rPr lang="cs-CZ" smtClean="0"/>
              <a:pPr/>
              <a:t>25.6.2012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11377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F1E87-D480-4BCC-9144-230BEA44827D}" type="datetime1">
              <a:rPr lang="cs-CZ" smtClean="0"/>
              <a:pPr/>
              <a:t>25.6.2012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5971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15407-0D91-44E0-B43D-CCA940553A15}" type="datetime1">
              <a:rPr lang="cs-CZ" smtClean="0"/>
              <a:pPr/>
              <a:t>25.6.2012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6004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ABC57-C40E-4D98-96A1-96EAD8E2D3C4}" type="datetime1">
              <a:rPr lang="cs-CZ" smtClean="0"/>
              <a:pPr/>
              <a:t>25.6.2012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8308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FBCFA-D179-46F2-BA6D-649E0746B30B}" type="datetime1">
              <a:rPr lang="cs-CZ" smtClean="0"/>
              <a:pPr/>
              <a:t>25.6.2012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8322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1D56C-B1DA-4D1F-8317-633732DE2E9D}" type="datetime1">
              <a:rPr lang="cs-CZ" smtClean="0"/>
              <a:pPr/>
              <a:t>25.6.2012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729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8F0C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160016" y="44624"/>
            <a:ext cx="7948488" cy="105727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5496" y="1196752"/>
            <a:ext cx="9073007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7812448" y="6174011"/>
            <a:ext cx="792000" cy="3011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82F0E-7B37-4CBB-B616-BE4E152465BC}" type="datetime1">
              <a:rPr lang="cs-CZ" smtClean="0"/>
              <a:pPr/>
              <a:t>25.6.2012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516352" y="6165304"/>
            <a:ext cx="1224000" cy="2931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76504" y="6170389"/>
            <a:ext cx="432000" cy="2931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8DDC0-1543-4E9F-B033-BFD48BF44B7C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Tlačítko akce: Dopředu nebo Další 6">
            <a:hlinkClick r:id="" action="ppaction://hlinkshowjump?jump=nextslide" highlightClick="1"/>
          </p:cNvPr>
          <p:cNvSpPr/>
          <p:nvPr userDrawn="1"/>
        </p:nvSpPr>
        <p:spPr>
          <a:xfrm>
            <a:off x="4355976" y="6525344"/>
            <a:ext cx="2088000" cy="288032"/>
          </a:xfrm>
          <a:prstGeom prst="actionButtonForwardNex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lačítko akce: Konec 7">
            <a:hlinkClick r:id="" action="ppaction://hlinkshowjump?jump=lastslide" highlightClick="1"/>
          </p:cNvPr>
          <p:cNvSpPr/>
          <p:nvPr userDrawn="1"/>
        </p:nvSpPr>
        <p:spPr>
          <a:xfrm>
            <a:off x="6516216" y="6525344"/>
            <a:ext cx="2088000" cy="288032"/>
          </a:xfrm>
          <a:prstGeom prst="actionButtonEnd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lačítko akce: Zpět nebo Předchozí 8">
            <a:hlinkClick r:id="" action="ppaction://hlinkshowjump?jump=previousslide" highlightClick="1"/>
          </p:cNvPr>
          <p:cNvSpPr/>
          <p:nvPr userDrawn="1"/>
        </p:nvSpPr>
        <p:spPr>
          <a:xfrm>
            <a:off x="2195736" y="6525344"/>
            <a:ext cx="2088000" cy="288032"/>
          </a:xfrm>
          <a:prstGeom prst="actionButtonBackPrevious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lačítko akce: Domů 9">
            <a:hlinkClick r:id="" action="ppaction://hlinkshowjump?jump=firstslide" highlightClick="1"/>
          </p:cNvPr>
          <p:cNvSpPr/>
          <p:nvPr userDrawn="1"/>
        </p:nvSpPr>
        <p:spPr>
          <a:xfrm>
            <a:off x="35496" y="6525344"/>
            <a:ext cx="2088000" cy="288032"/>
          </a:xfrm>
          <a:prstGeom prst="actionButtonHom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2" name="Picture 4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5496" y="44624"/>
            <a:ext cx="1047750" cy="1057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lačítko akce: Vlastní 12">
            <a:hlinkClick r:id="" action="ppaction://hlinkshowjump?jump=endshow" highlightClick="1"/>
          </p:cNvPr>
          <p:cNvSpPr/>
          <p:nvPr userDrawn="1"/>
        </p:nvSpPr>
        <p:spPr>
          <a:xfrm>
            <a:off x="8676584" y="6525344"/>
            <a:ext cx="431920" cy="288000"/>
          </a:xfrm>
          <a:prstGeom prst="actionButtonBlank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</a:schemeClr>
              </a:gs>
              <a:gs pos="3500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16200000" scaled="0"/>
            <a:tileRect/>
          </a:gra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6727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9/99/Static_attraction.jp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upload.wikimedia.org/wikipedia/commons/9/95/Coupled_static.sv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35495" y="5229196"/>
            <a:ext cx="3852000" cy="36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500" b="1" dirty="0"/>
              <a:t>Výukový materiál zpracovaný v rámci </a:t>
            </a:r>
            <a:r>
              <a:rPr lang="cs-CZ" sz="1500" b="1" dirty="0" smtClean="0"/>
              <a:t>projektu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495" y="980728"/>
            <a:ext cx="9072000" cy="18000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cs-CZ" b="1" dirty="0" smtClean="0"/>
              <a:t>Fyzika</a:t>
            </a:r>
            <a:r>
              <a:rPr lang="cs-CZ" sz="4800" b="1" dirty="0" smtClean="0"/>
              <a:t> 6. </a:t>
            </a:r>
            <a:r>
              <a:rPr lang="cs-CZ" sz="4800" b="1" dirty="0"/>
              <a:t>ročník</a:t>
            </a:r>
            <a:br>
              <a:rPr lang="cs-CZ" sz="4800" b="1" dirty="0"/>
            </a:br>
            <a:r>
              <a:rPr lang="cs-CZ" sz="4800" b="1" dirty="0"/>
              <a:t>Elektrické vlastnosti </a:t>
            </a:r>
            <a:r>
              <a:rPr lang="cs-CZ" sz="4800" b="1" dirty="0" smtClean="0"/>
              <a:t>látek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2000" b="1" dirty="0" smtClean="0"/>
              <a:t>Ing. Milan Dufek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2996952"/>
            <a:ext cx="7848872" cy="1800000"/>
          </a:xfrm>
          <a:noFill/>
          <a:effectLst>
            <a:outerShdw blurRad="50800" dist="38100" dir="2700000" algn="tl" rotWithShape="0">
              <a:prstClr val="black">
                <a:alpha val="80000"/>
              </a:prstClr>
            </a:outerShdw>
          </a:effectLst>
        </p:spPr>
        <p:txBody>
          <a:bodyPr>
            <a:noAutofit/>
          </a:bodyPr>
          <a:lstStyle/>
          <a:p>
            <a:pPr algn="l">
              <a:spcBef>
                <a:spcPts val="600"/>
              </a:spcBef>
            </a:pPr>
            <a:r>
              <a:rPr lang="cs-CZ" sz="2400" b="1" dirty="0" smtClean="0">
                <a:solidFill>
                  <a:schemeClr val="tx1"/>
                </a:solidFill>
              </a:rPr>
              <a:t>Cíl: </a:t>
            </a:r>
            <a:r>
              <a:rPr lang="cs-CZ" sz="2400" b="1" dirty="0">
                <a:solidFill>
                  <a:schemeClr val="tx1"/>
                </a:solidFill>
              </a:rPr>
              <a:t>Upevnit učivo </a:t>
            </a:r>
            <a:r>
              <a:rPr lang="cs-CZ" sz="2400" b="1" dirty="0" smtClean="0">
                <a:solidFill>
                  <a:schemeClr val="tx1"/>
                </a:solidFill>
              </a:rPr>
              <a:t>– elektrování těles, kladný a záporný náboj, elektrické pole </a:t>
            </a:r>
            <a:endParaRPr lang="cs-CZ" sz="2400" b="1" dirty="0">
              <a:solidFill>
                <a:schemeClr val="tx1"/>
              </a:solidFill>
            </a:endParaRPr>
          </a:p>
          <a:p>
            <a:pPr algn="l">
              <a:spcBef>
                <a:spcPts val="600"/>
              </a:spcBef>
            </a:pPr>
            <a:r>
              <a:rPr lang="cs-CZ" sz="2400" b="1" dirty="0" smtClean="0">
                <a:solidFill>
                  <a:schemeClr val="tx1"/>
                </a:solidFill>
              </a:rPr>
              <a:t>Časový nárok: 15 </a:t>
            </a:r>
            <a:r>
              <a:rPr lang="cs-CZ" sz="2400" b="1" dirty="0">
                <a:solidFill>
                  <a:schemeClr val="tx1"/>
                </a:solidFill>
              </a:rPr>
              <a:t>min</a:t>
            </a:r>
          </a:p>
          <a:p>
            <a:pPr algn="l">
              <a:spcBef>
                <a:spcPts val="600"/>
              </a:spcBef>
            </a:pPr>
            <a:r>
              <a:rPr lang="cs-CZ" sz="2400" b="1" dirty="0" smtClean="0">
                <a:solidFill>
                  <a:schemeClr val="tx1"/>
                </a:solidFill>
              </a:rPr>
              <a:t>Pomůcky: </a:t>
            </a:r>
            <a:r>
              <a:rPr lang="cs-CZ" sz="2400" b="1" dirty="0">
                <a:solidFill>
                  <a:schemeClr val="tx1"/>
                </a:solidFill>
              </a:rPr>
              <a:t>PC, dataprojektor, interaktivní tabule</a:t>
            </a:r>
          </a:p>
          <a:p>
            <a:pPr algn="l">
              <a:spcBef>
                <a:spcPts val="600"/>
              </a:spcBef>
            </a:pPr>
            <a:r>
              <a:rPr lang="cs-CZ" sz="2400" b="1" dirty="0" smtClean="0">
                <a:solidFill>
                  <a:schemeClr val="tx1"/>
                </a:solidFill>
              </a:rPr>
              <a:t>Metodické </a:t>
            </a:r>
            <a:r>
              <a:rPr lang="cs-CZ" sz="2400" b="1" dirty="0">
                <a:solidFill>
                  <a:schemeClr val="tx1"/>
                </a:solidFill>
              </a:rPr>
              <a:t>pokyny k </a:t>
            </a:r>
            <a:r>
              <a:rPr lang="cs-CZ" sz="2400" b="1" dirty="0" smtClean="0">
                <a:solidFill>
                  <a:schemeClr val="tx1"/>
                </a:solidFill>
              </a:rPr>
              <a:t>využití: </a:t>
            </a:r>
            <a:r>
              <a:rPr lang="cs-CZ" sz="2400" b="1" dirty="0">
                <a:solidFill>
                  <a:schemeClr val="tx1"/>
                </a:solidFill>
              </a:rPr>
              <a:t>procvičovací část </a:t>
            </a:r>
            <a:r>
              <a:rPr lang="cs-CZ" sz="2400" b="1" dirty="0" smtClean="0">
                <a:solidFill>
                  <a:schemeClr val="tx1"/>
                </a:solidFill>
              </a:rPr>
              <a:t>hodiny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164778" y="123605"/>
            <a:ext cx="7871717" cy="78483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cs-CZ" sz="2000" dirty="0" smtClean="0"/>
              <a:t>Základní škola a Mateřská škola Zákupy, příspěvková organizace</a:t>
            </a:r>
          </a:p>
          <a:p>
            <a:pPr algn="ctr">
              <a:spcAft>
                <a:spcPts val="600"/>
              </a:spcAft>
            </a:pPr>
            <a:r>
              <a:rPr lang="cs-CZ" sz="2000" dirty="0" smtClean="0"/>
              <a:t>Školní 347, 471 23 Zákupy</a:t>
            </a:r>
          </a:p>
        </p:txBody>
      </p:sp>
    </p:spTree>
    <p:extLst>
      <p:ext uri="{BB962C8B-B14F-4D97-AF65-F5344CB8AC3E}">
        <p14:creationId xmlns:p14="http://schemas.microsoft.com/office/powerpoint/2010/main" val="424954890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Elektrování těles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497" y="1196752"/>
            <a:ext cx="6408712" cy="4896544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Kdy vzniká mezi tělesy elektrický náboj?</a:t>
            </a:r>
          </a:p>
          <a:p>
            <a:pPr lvl="1"/>
            <a:r>
              <a:rPr lang="cs-CZ" dirty="0" smtClean="0"/>
              <a:t>při vzájemném tření</a:t>
            </a:r>
          </a:p>
          <a:p>
            <a:pPr lvl="2"/>
            <a:r>
              <a:rPr lang="cs-CZ" dirty="0" smtClean="0"/>
              <a:t>mezi listy papíru, plast. fólie, hadr, plast. tyč</a:t>
            </a:r>
          </a:p>
          <a:p>
            <a:r>
              <a:rPr lang="cs-CZ" dirty="0" smtClean="0"/>
              <a:t>Jaké vlastnosti má </a:t>
            </a:r>
            <a:r>
              <a:rPr lang="cs-CZ" dirty="0" err="1" smtClean="0"/>
              <a:t>zelektrované</a:t>
            </a:r>
            <a:r>
              <a:rPr lang="cs-CZ" dirty="0" smtClean="0"/>
              <a:t> těleso?</a:t>
            </a:r>
          </a:p>
          <a:p>
            <a:pPr lvl="1"/>
            <a:r>
              <a:rPr lang="cs-CZ" dirty="0" smtClean="0"/>
              <a:t>tělesa se navzájem přitahují nebo odpuzují</a:t>
            </a:r>
          </a:p>
          <a:p>
            <a:r>
              <a:rPr lang="cs-CZ" dirty="0" smtClean="0"/>
              <a:t>Jaký náboj mají tělesa?</a:t>
            </a:r>
          </a:p>
          <a:p>
            <a:pPr lvl="1"/>
            <a:r>
              <a:rPr lang="cs-CZ" dirty="0" smtClean="0"/>
              <a:t>kladný nebo záporný</a:t>
            </a:r>
            <a:endParaRPr lang="cs-CZ" dirty="0"/>
          </a:p>
          <a:p>
            <a:r>
              <a:rPr lang="cs-CZ" dirty="0" smtClean="0"/>
              <a:t>Jak mezi sebou náboje působí?</a:t>
            </a:r>
          </a:p>
          <a:p>
            <a:pPr lvl="1"/>
            <a:r>
              <a:rPr lang="cs-CZ" dirty="0" smtClean="0"/>
              <a:t>souhlasné náboje se odpuzují</a:t>
            </a:r>
          </a:p>
          <a:p>
            <a:pPr lvl="1"/>
            <a:r>
              <a:rPr lang="cs-CZ" dirty="0" smtClean="0"/>
              <a:t>nesouhlasné náboje se přitahují</a:t>
            </a:r>
          </a:p>
        </p:txBody>
      </p:sp>
      <p:sp>
        <p:nvSpPr>
          <p:cNvPr id="8" name="Obdélník 7"/>
          <p:cNvSpPr/>
          <p:nvPr/>
        </p:nvSpPr>
        <p:spPr>
          <a:xfrm>
            <a:off x="323528" y="1628800"/>
            <a:ext cx="576000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323528" y="2780928"/>
            <a:ext cx="5760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323528" y="3645024"/>
            <a:ext cx="576000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323528" y="4509120"/>
            <a:ext cx="576000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2" name="Obrázek 11" descr="Static_attractio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09276" y="1628800"/>
            <a:ext cx="2827220" cy="1270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819347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8" grpId="0" animBg="1"/>
      <p:bldP spid="9" grpId="0" animBg="1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496" y="44624"/>
            <a:ext cx="9073008" cy="1057275"/>
          </a:xfrm>
        </p:spPr>
        <p:txBody>
          <a:bodyPr/>
          <a:lstStyle/>
          <a:p>
            <a:r>
              <a:rPr lang="cs-CZ" dirty="0" smtClean="0"/>
              <a:t>Elektrické pole, síla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497" y="1196752"/>
            <a:ext cx="6408712" cy="4896544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Co vzniká v okolí </a:t>
            </a:r>
            <a:r>
              <a:rPr lang="cs-CZ" dirty="0" err="1" smtClean="0"/>
              <a:t>zelektrovaných</a:t>
            </a:r>
            <a:r>
              <a:rPr lang="cs-CZ" dirty="0" smtClean="0"/>
              <a:t> těles?</a:t>
            </a:r>
          </a:p>
          <a:p>
            <a:pPr lvl="1"/>
            <a:r>
              <a:rPr lang="cs-CZ" dirty="0" smtClean="0"/>
              <a:t>elektrické pole – oblast ve kterém působí </a:t>
            </a:r>
            <a:r>
              <a:rPr lang="cs-CZ" dirty="0" err="1" smtClean="0"/>
              <a:t>zelektrované</a:t>
            </a:r>
            <a:r>
              <a:rPr lang="cs-CZ" dirty="0" smtClean="0"/>
              <a:t> těleso na ostatní tělesa</a:t>
            </a:r>
          </a:p>
          <a:p>
            <a:r>
              <a:rPr lang="cs-CZ" dirty="0" smtClean="0"/>
              <a:t>Uveď příklady dvojic </a:t>
            </a:r>
            <a:r>
              <a:rPr lang="cs-CZ" dirty="0" err="1" smtClean="0"/>
              <a:t>zelektrovaných</a:t>
            </a:r>
            <a:r>
              <a:rPr lang="cs-CZ" dirty="0" smtClean="0"/>
              <a:t> těles</a:t>
            </a:r>
          </a:p>
          <a:p>
            <a:pPr lvl="1"/>
            <a:r>
              <a:rPr lang="cs-CZ" dirty="0" smtClean="0"/>
              <a:t>hřeben – vlasy</a:t>
            </a:r>
          </a:p>
          <a:p>
            <a:pPr lvl="1"/>
            <a:r>
              <a:rPr lang="cs-CZ" dirty="0" smtClean="0"/>
              <a:t>svetr – vlasy</a:t>
            </a:r>
          </a:p>
          <a:p>
            <a:pPr lvl="1"/>
            <a:r>
              <a:rPr lang="cs-CZ" dirty="0" smtClean="0"/>
              <a:t>nafukovací balónek – list papíru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467544" y="2132856"/>
            <a:ext cx="5760000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467544" y="4365104"/>
            <a:ext cx="5760000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Obrázek 5" descr="static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13480" y="3068960"/>
            <a:ext cx="2651008" cy="2178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67469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11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Použité zdroje informací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498" y="1196752"/>
            <a:ext cx="9073007" cy="4896544"/>
          </a:xfrm>
        </p:spPr>
        <p:txBody>
          <a:bodyPr>
            <a:normAutofit/>
          </a:bodyPr>
          <a:lstStyle/>
          <a:p>
            <a:r>
              <a:rPr lang="cs-CZ" sz="1400" b="0" dirty="0" smtClean="0"/>
              <a:t>Literatura</a:t>
            </a:r>
            <a:r>
              <a:rPr lang="cs-CZ" sz="1600" b="0" dirty="0" smtClean="0"/>
              <a:t>:</a:t>
            </a:r>
          </a:p>
          <a:p>
            <a:pPr lvl="1"/>
            <a:r>
              <a:rPr lang="cs-CZ" sz="1000" b="0" dirty="0" smtClean="0"/>
              <a:t>Fyzika pro 6. ročník základní školy, Kolářová R., Bohuněk J., Prometheus, Praha 2006, 2. vyd.</a:t>
            </a:r>
          </a:p>
          <a:p>
            <a:pPr lvl="1"/>
            <a:r>
              <a:rPr lang="cs-CZ" sz="1000" b="0" dirty="0" smtClean="0"/>
              <a:t>Fyzika 6 </a:t>
            </a:r>
            <a:r>
              <a:rPr lang="cs-CZ" sz="1000" b="0" dirty="0"/>
              <a:t>pro </a:t>
            </a:r>
            <a:r>
              <a:rPr lang="cs-CZ" sz="1000" b="0" dirty="0" smtClean="0"/>
              <a:t>základní školy a víceletá gymnázia, kolektiv, Fraus, Plzeň 2004, 1. vyd.</a:t>
            </a:r>
          </a:p>
          <a:p>
            <a:pPr lvl="1"/>
            <a:r>
              <a:rPr lang="cs-CZ" sz="1000" b="0" dirty="0" smtClean="0"/>
              <a:t>Tematické prověrky z učiva fyziky základní školy 6, Bohuněk J., Hejnová E., Prometheus, Praha 2005, 1. vyd.</a:t>
            </a:r>
          </a:p>
          <a:p>
            <a:pPr lvl="1"/>
            <a:r>
              <a:rPr lang="cs-CZ" sz="1000" b="0" dirty="0" smtClean="0"/>
              <a:t>Fyzika 1 – Fyzikální veličiny a jejich měření, Tesař J., SPN, Praha 2007, 1. vyd.</a:t>
            </a:r>
          </a:p>
          <a:p>
            <a:r>
              <a:rPr lang="cs-CZ" sz="1400" b="0" dirty="0" smtClean="0"/>
              <a:t>Internet - obrázky:</a:t>
            </a:r>
          </a:p>
          <a:p>
            <a:pPr lvl="1"/>
            <a:r>
              <a:rPr lang="cs-CZ" sz="900" dirty="0" smtClean="0">
                <a:hlinkClick r:id="rId3"/>
              </a:rPr>
              <a:t>http://upload.wikimedia.org/wikipedia/commons/9/99/Static_attraction.jpg</a:t>
            </a:r>
            <a:endParaRPr lang="cs-CZ" sz="900" dirty="0" smtClean="0"/>
          </a:p>
          <a:p>
            <a:pPr lvl="1"/>
            <a:r>
              <a:rPr lang="cs-CZ" sz="900" dirty="0" smtClean="0">
                <a:hlinkClick r:id="rId4"/>
              </a:rPr>
              <a:t>http://upload.wikimedia.org/wikipedia/commons/9/95/Coupled_static.svg</a:t>
            </a:r>
            <a:endParaRPr lang="cs-CZ" sz="900" dirty="0" smtClean="0"/>
          </a:p>
          <a:p>
            <a:pPr lvl="1"/>
            <a:endParaRPr lang="cs-CZ" sz="900" dirty="0" smtClean="0"/>
          </a:p>
          <a:p>
            <a:pPr lvl="1"/>
            <a:endParaRPr lang="cs-CZ" sz="900" dirty="0" smtClean="0"/>
          </a:p>
          <a:p>
            <a:pPr lvl="1"/>
            <a:endParaRPr lang="cs-CZ" sz="900" dirty="0" smtClean="0"/>
          </a:p>
        </p:txBody>
      </p:sp>
    </p:spTree>
    <p:extLst>
      <p:ext uri="{BB962C8B-B14F-4D97-AF65-F5344CB8AC3E}">
        <p14:creationId xmlns:p14="http://schemas.microsoft.com/office/powerpoint/2010/main" val="414533857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275</TotalTime>
  <Words>274</Words>
  <Application>Microsoft Office PowerPoint</Application>
  <PresentationFormat>Předvádění na obrazovce (4:3)</PresentationFormat>
  <Paragraphs>43</Paragraphs>
  <Slides>4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systému Office</vt:lpstr>
      <vt:lpstr>Fyzika 6. ročník Elektrické vlastnosti látek Ing. Milan Dufek</vt:lpstr>
      <vt:lpstr>Elektrování těles</vt:lpstr>
      <vt:lpstr>Elektrické pole, síla</vt:lpstr>
      <vt:lpstr>Použité zdroje informací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Milan</dc:creator>
  <cp:lastModifiedBy>Milan</cp:lastModifiedBy>
  <cp:revision>53</cp:revision>
  <dcterms:created xsi:type="dcterms:W3CDTF">2012-06-03T21:25:08Z</dcterms:created>
  <dcterms:modified xsi:type="dcterms:W3CDTF">2012-06-25T21:50:55Z</dcterms:modified>
</cp:coreProperties>
</file>