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0C8"/>
    <a:srgbClr val="D4EEC6"/>
    <a:srgbClr val="D2EFD7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4852" autoAdjust="0"/>
  </p:normalViewPr>
  <p:slideViewPr>
    <p:cSldViewPr>
      <p:cViewPr varScale="1">
        <p:scale>
          <a:sx n="95" d="100"/>
          <a:sy n="95" d="100"/>
        </p:scale>
        <p:origin x="-4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DFDE-722F-4FAB-9139-932DF54A9C00}" type="datetimeFigureOut">
              <a:rPr lang="cs-CZ" smtClean="0"/>
              <a:pPr/>
              <a:t>25.6.2012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5A3DF-02F6-4792-A40D-6B73B99531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050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23F6-44D0-4790-8226-AD567EEFD6B7}" type="datetimeFigureOut">
              <a:rPr lang="cs-CZ" smtClean="0"/>
              <a:pPr/>
              <a:t>25.6.2012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8A20-8CCC-43F5-850B-3989E2AE05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5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smtClean="0"/>
              <a:t>Částicová stavba látek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33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Pokládám jako otázky, čekám na vhodnou odpověď.</a:t>
            </a:r>
          </a:p>
          <a:p>
            <a:r>
              <a:rPr lang="cs-CZ" dirty="0" smtClean="0"/>
              <a:t>http://upload.wikimedia.org/wikipedia/commons/thumb/f/f8/Helium-Bohr.svg/500px-Helium-Bohr.svg.png</a:t>
            </a:r>
          </a:p>
          <a:p>
            <a:r>
              <a:rPr lang="cs-CZ" dirty="0" smtClean="0"/>
              <a:t>http://upload.wikimedia.org/wikipedia/commons/c/c2/Brownian_motion_large.gif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82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96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Seznam zdrojů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98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59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812448" y="6165336"/>
            <a:ext cx="792000" cy="288000"/>
          </a:xfrm>
        </p:spPr>
        <p:txBody>
          <a:bodyPr/>
          <a:lstStyle/>
          <a:p>
            <a:fld id="{AECBD96F-61CC-449F-84D6-627D1655E276}" type="datetime1">
              <a:rPr lang="cs-CZ" smtClean="0"/>
              <a:pPr/>
              <a:t>25.6.2012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516216" y="6165304"/>
            <a:ext cx="1224000" cy="293117"/>
          </a:xfrm>
        </p:spPr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504" y="6170390"/>
            <a:ext cx="432000" cy="293117"/>
          </a:xfrm>
        </p:spPr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8" y="5589240"/>
            <a:ext cx="3810532" cy="85737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TextovéPole 7"/>
          <p:cNvSpPr txBox="1"/>
          <p:nvPr userDrawn="1"/>
        </p:nvSpPr>
        <p:spPr>
          <a:xfrm>
            <a:off x="35495" y="5229197"/>
            <a:ext cx="385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500" b="1" dirty="0"/>
              <a:t>Výukový materiál zpracovaný v rámci </a:t>
            </a:r>
            <a:r>
              <a:rPr lang="cs-CZ" sz="1500" b="1" dirty="0" smtClean="0"/>
              <a:t>projektu</a:t>
            </a:r>
          </a:p>
        </p:txBody>
      </p:sp>
    </p:spTree>
    <p:extLst>
      <p:ext uri="{BB962C8B-B14F-4D97-AF65-F5344CB8AC3E}">
        <p14:creationId xmlns:p14="http://schemas.microsoft.com/office/powerpoint/2010/main" val="356379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DC5A-210E-481D-BE2E-F9172D735698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5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E488-DA0F-47A9-BE7E-63190B88281C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8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44625"/>
            <a:ext cx="9073008" cy="105727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7" y="1196752"/>
            <a:ext cx="6480720" cy="489654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431A-49D4-4507-B61A-3211FBD5BBBD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9A01-A2C8-4ABC-90ED-BB6475B2509A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64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6490-632C-4407-96DE-49587EC2DCBC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3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1E87-D480-4BCC-9144-230BEA44827D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9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5407-0D91-44E0-B43D-CCA940553A15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00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BC57-C40E-4D98-96A1-96EAD8E2D3C4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3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CFA-D179-46F2-BA6D-649E0746B30B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32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D56C-B1DA-4D1F-8317-633732DE2E9D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60016" y="44625"/>
            <a:ext cx="7948488" cy="105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498" y="1196752"/>
            <a:ext cx="907300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812448" y="6174011"/>
            <a:ext cx="792000" cy="3011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2F0E-7B37-4CBB-B616-BE4E152465BC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516352" y="6165304"/>
            <a:ext cx="1224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76504" y="6170390"/>
            <a:ext cx="432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DDC0-1543-4E9F-B033-BFD48BF44B7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 userDrawn="1"/>
        </p:nvSpPr>
        <p:spPr>
          <a:xfrm>
            <a:off x="4355976" y="6525344"/>
            <a:ext cx="2088000" cy="288032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Konec 7">
            <a:hlinkClick r:id="" action="ppaction://hlinkshowjump?jump=lastslide" highlightClick="1"/>
          </p:cNvPr>
          <p:cNvSpPr/>
          <p:nvPr userDrawn="1"/>
        </p:nvSpPr>
        <p:spPr>
          <a:xfrm>
            <a:off x="6516216" y="6525344"/>
            <a:ext cx="2088000" cy="288032"/>
          </a:xfrm>
          <a:prstGeom prst="actionButtonE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 userDrawn="1"/>
        </p:nvSpPr>
        <p:spPr>
          <a:xfrm>
            <a:off x="2195736" y="6525344"/>
            <a:ext cx="2088000" cy="288032"/>
          </a:xfrm>
          <a:prstGeom prst="actionButtonBackPrevio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mů 9">
            <a:hlinkClick r:id="" action="ppaction://hlinkshowjump?jump=firstslide" highlightClick="1"/>
          </p:cNvPr>
          <p:cNvSpPr/>
          <p:nvPr userDrawn="1"/>
        </p:nvSpPr>
        <p:spPr>
          <a:xfrm>
            <a:off x="35496" y="6525344"/>
            <a:ext cx="2088000" cy="288032"/>
          </a:xfrm>
          <a:prstGeom prst="actionButtonHom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44625"/>
            <a:ext cx="10477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lačítko akce: Vlastní 12">
            <a:hlinkClick r:id="" action="ppaction://hlinkshowjump?jump=endshow" highlightClick="1"/>
          </p:cNvPr>
          <p:cNvSpPr/>
          <p:nvPr userDrawn="1"/>
        </p:nvSpPr>
        <p:spPr>
          <a:xfrm>
            <a:off x="8676584" y="6525344"/>
            <a:ext cx="431920" cy="288000"/>
          </a:xfrm>
          <a:prstGeom prst="actionButtonBlank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2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8/Helium-Bohr.svg/500px-Helium-Bohr.svg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c/c2/Brownian_motion_large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95" y="980728"/>
            <a:ext cx="9072000" cy="18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b="1" dirty="0" smtClean="0"/>
              <a:t>Fyzika</a:t>
            </a:r>
            <a:r>
              <a:rPr lang="cs-CZ" sz="4800" b="1" dirty="0" smtClean="0"/>
              <a:t> 6. </a:t>
            </a:r>
            <a:r>
              <a:rPr lang="cs-CZ" sz="4800" b="1" dirty="0"/>
              <a:t>ročník</a:t>
            </a:r>
            <a:br>
              <a:rPr lang="cs-CZ" sz="4800" b="1" dirty="0"/>
            </a:br>
            <a:r>
              <a:rPr lang="cs-CZ" sz="4800" b="1" dirty="0" smtClean="0"/>
              <a:t>Částicová </a:t>
            </a:r>
            <a:r>
              <a:rPr lang="cs-CZ" sz="4800" b="1" dirty="0"/>
              <a:t>stavba </a:t>
            </a:r>
            <a:r>
              <a:rPr lang="cs-CZ" sz="4800" b="1" dirty="0" smtClean="0"/>
              <a:t>látek</a:t>
            </a:r>
            <a:br>
              <a:rPr lang="cs-CZ" sz="4800" b="1" dirty="0" smtClean="0"/>
            </a:br>
            <a:r>
              <a:rPr lang="cs-CZ" sz="2000" b="1" dirty="0" smtClean="0"/>
              <a:t>Ing. Milan Dufek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848872" cy="1800000"/>
          </a:xfr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Cíl: </a:t>
            </a:r>
            <a:r>
              <a:rPr lang="cs-CZ" sz="2400" b="1" dirty="0">
                <a:solidFill>
                  <a:schemeClr val="tx1"/>
                </a:solidFill>
              </a:rPr>
              <a:t>Upevnit učivo </a:t>
            </a:r>
            <a:r>
              <a:rPr lang="cs-CZ" sz="2400" b="1" dirty="0" smtClean="0">
                <a:solidFill>
                  <a:schemeClr val="tx1"/>
                </a:solidFill>
              </a:rPr>
              <a:t>– částice, atom, molekula, Brownův pohyb, difuze</a:t>
            </a:r>
            <a:endParaRPr lang="cs-CZ" sz="2400" b="1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Časový nárok: 15 </a:t>
            </a:r>
            <a:r>
              <a:rPr lang="cs-CZ" sz="2400" b="1" dirty="0">
                <a:solidFill>
                  <a:schemeClr val="tx1"/>
                </a:solidFill>
              </a:rPr>
              <a:t>min</a:t>
            </a: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Pomůcky: PC, dataprojektor, interaktivní tabule</a:t>
            </a:r>
            <a:endParaRPr lang="cs-CZ" sz="2400" b="1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cs-CZ" sz="2400" b="1" dirty="0" smtClean="0">
                <a:solidFill>
                  <a:schemeClr val="tx1"/>
                </a:solidFill>
              </a:rPr>
              <a:t>Metodické </a:t>
            </a:r>
            <a:r>
              <a:rPr lang="cs-CZ" sz="2400" b="1" dirty="0">
                <a:solidFill>
                  <a:schemeClr val="tx1"/>
                </a:solidFill>
              </a:rPr>
              <a:t>pokyny k </a:t>
            </a:r>
            <a:r>
              <a:rPr lang="cs-CZ" sz="2400" b="1" dirty="0" smtClean="0">
                <a:solidFill>
                  <a:schemeClr val="tx1"/>
                </a:solidFill>
              </a:rPr>
              <a:t>využití: </a:t>
            </a:r>
            <a:r>
              <a:rPr lang="cs-CZ" sz="2400" b="1" dirty="0">
                <a:solidFill>
                  <a:schemeClr val="tx1"/>
                </a:solidFill>
              </a:rPr>
              <a:t>procvičovací část </a:t>
            </a:r>
            <a:r>
              <a:rPr lang="cs-CZ" sz="2400" b="1" dirty="0" smtClean="0">
                <a:solidFill>
                  <a:schemeClr val="tx1"/>
                </a:solidFill>
              </a:rPr>
              <a:t>hodiny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64780" y="123605"/>
            <a:ext cx="7871717" cy="784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 smtClean="0"/>
              <a:t>Základní škola a Mateřská škola Zákupy, příspěvková organizace</a:t>
            </a:r>
          </a:p>
          <a:p>
            <a:pPr algn="ctr">
              <a:spcAft>
                <a:spcPts val="600"/>
              </a:spcAft>
            </a:pPr>
            <a:r>
              <a:rPr lang="cs-CZ" sz="2000" dirty="0" smtClean="0"/>
              <a:t>Školní 347, 471 23 Zákupy</a:t>
            </a:r>
          </a:p>
        </p:txBody>
      </p:sp>
    </p:spTree>
    <p:extLst>
      <p:ext uri="{BB962C8B-B14F-4D97-AF65-F5344CB8AC3E}">
        <p14:creationId xmlns:p14="http://schemas.microsoft.com/office/powerpoint/2010/main" val="4249548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Látky a jejich částice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 čeho jsou složeny látky?</a:t>
            </a:r>
          </a:p>
          <a:p>
            <a:pPr lvl="1"/>
            <a:r>
              <a:rPr lang="cs-CZ" dirty="0" smtClean="0"/>
              <a:t>z nepatrných částic, molekul a atomů</a:t>
            </a:r>
          </a:p>
          <a:p>
            <a:r>
              <a:rPr lang="cs-CZ" dirty="0" smtClean="0"/>
              <a:t>Které jevy dokazují pohyb částic?</a:t>
            </a:r>
          </a:p>
          <a:p>
            <a:pPr lvl="1"/>
            <a:r>
              <a:rPr lang="cs-CZ" dirty="0" smtClean="0"/>
              <a:t>Brownův pohyb</a:t>
            </a:r>
          </a:p>
          <a:p>
            <a:pPr lvl="2"/>
            <a:r>
              <a:rPr lang="cs-CZ" dirty="0" smtClean="0"/>
              <a:t>pohyb pylových zrníček</a:t>
            </a:r>
          </a:p>
          <a:p>
            <a:pPr lvl="1"/>
            <a:r>
              <a:rPr lang="cs-CZ" dirty="0" smtClean="0"/>
              <a:t>difuze</a:t>
            </a:r>
          </a:p>
          <a:p>
            <a:pPr lvl="2"/>
            <a:r>
              <a:rPr lang="cs-CZ" dirty="0" smtClean="0"/>
              <a:t>prolínání jedné látky do druhé – barvivo ve vodě</a:t>
            </a:r>
          </a:p>
          <a:p>
            <a:pPr lvl="1"/>
            <a:r>
              <a:rPr lang="cs-CZ" dirty="0" smtClean="0"/>
              <a:t>tvar, barvu, velikost, tvrdost, polohu.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99234" y="1772816"/>
            <a:ext cx="5760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7544" y="2924944"/>
            <a:ext cx="57600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500px-Helium-Bohr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8694" y="764704"/>
            <a:ext cx="2885306" cy="2885306"/>
          </a:xfrm>
          <a:prstGeom prst="rect">
            <a:avLst/>
          </a:prstGeom>
        </p:spPr>
      </p:pic>
      <p:pic>
        <p:nvPicPr>
          <p:cNvPr id="7" name="Obrázek 6" descr="Brownian_motion_larg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71703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603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Uspořádání částic v látkách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Jak jsou uspořádány částice v pevných látkách?</a:t>
            </a:r>
          </a:p>
          <a:p>
            <a:pPr lvl="1"/>
            <a:r>
              <a:rPr lang="cs-CZ" dirty="0" smtClean="0"/>
              <a:t>většinou pravidelně</a:t>
            </a:r>
          </a:p>
          <a:p>
            <a:pPr lvl="1"/>
            <a:r>
              <a:rPr lang="cs-CZ" dirty="0" smtClean="0"/>
              <a:t>silné silové vazby mezi částicemi nedovolují změnu tvaru</a:t>
            </a:r>
          </a:p>
          <a:p>
            <a:r>
              <a:rPr lang="cs-CZ" dirty="0"/>
              <a:t>Jak jsou uspořádány částice v </a:t>
            </a:r>
            <a:r>
              <a:rPr lang="cs-CZ" dirty="0" smtClean="0"/>
              <a:t>kapalných </a:t>
            </a:r>
            <a:r>
              <a:rPr lang="cs-CZ" dirty="0"/>
              <a:t>látkách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nepravidelně, snadno mění tvar</a:t>
            </a:r>
          </a:p>
          <a:p>
            <a:pPr lvl="1"/>
            <a:r>
              <a:rPr lang="cs-CZ" dirty="0" smtClean="0"/>
              <a:t>jsou blízko sebe a proto se nedají stlačit</a:t>
            </a:r>
            <a:endParaRPr lang="cs-CZ" dirty="0"/>
          </a:p>
          <a:p>
            <a:r>
              <a:rPr lang="cs-CZ" dirty="0"/>
              <a:t>Jak jsou uspořádány částice v </a:t>
            </a:r>
            <a:r>
              <a:rPr lang="cs-CZ" dirty="0" smtClean="0"/>
              <a:t>plynných látkách?</a:t>
            </a:r>
          </a:p>
          <a:p>
            <a:pPr lvl="1"/>
            <a:r>
              <a:rPr lang="cs-CZ" dirty="0" smtClean="0"/>
              <a:t>neuspořádaně, vzájemně na sebe téměř nepůsobí</a:t>
            </a:r>
          </a:p>
          <a:p>
            <a:pPr lvl="1"/>
            <a:r>
              <a:rPr lang="cs-CZ" dirty="0" smtClean="0"/>
              <a:t>proto jsou rozpínavé a stlačitelné</a:t>
            </a:r>
          </a:p>
          <a:p>
            <a:pPr lvl="1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67544" y="1844824"/>
            <a:ext cx="5760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67544" y="3501008"/>
            <a:ext cx="5760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67544" y="4869160"/>
            <a:ext cx="5760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pev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196752"/>
            <a:ext cx="1070340" cy="1549529"/>
          </a:xfrm>
          <a:prstGeom prst="rect">
            <a:avLst/>
          </a:prstGeom>
        </p:spPr>
      </p:pic>
      <p:pic>
        <p:nvPicPr>
          <p:cNvPr id="11" name="Obrázek 10" descr="kapal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924944"/>
            <a:ext cx="1089299" cy="1440160"/>
          </a:xfrm>
          <a:prstGeom prst="rect">
            <a:avLst/>
          </a:prstGeom>
        </p:spPr>
      </p:pic>
      <p:pic>
        <p:nvPicPr>
          <p:cNvPr id="12" name="Obrázek 11" descr="plyn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4653137"/>
            <a:ext cx="107329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37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8" y="1196752"/>
            <a:ext cx="9073007" cy="4896544"/>
          </a:xfrm>
        </p:spPr>
        <p:txBody>
          <a:bodyPr>
            <a:normAutofit/>
          </a:bodyPr>
          <a:lstStyle/>
          <a:p>
            <a:r>
              <a:rPr lang="cs-CZ" sz="1400" b="0" dirty="0" smtClean="0"/>
              <a:t>Literatura</a:t>
            </a:r>
            <a:r>
              <a:rPr lang="cs-CZ" sz="1600" b="0" dirty="0" smtClean="0"/>
              <a:t>:</a:t>
            </a:r>
          </a:p>
          <a:p>
            <a:pPr lvl="1"/>
            <a:r>
              <a:rPr lang="cs-CZ" sz="1000" b="0" dirty="0" smtClean="0"/>
              <a:t>Fyzika pro 6. ročník základní školy, Kolářová R., Bohuněk J., Prometheus, Praha 2006, 2. vyd.</a:t>
            </a:r>
          </a:p>
          <a:p>
            <a:pPr lvl="1"/>
            <a:r>
              <a:rPr lang="cs-CZ" sz="1000" b="0" dirty="0" smtClean="0"/>
              <a:t>Fyzika 6 </a:t>
            </a:r>
            <a:r>
              <a:rPr lang="cs-CZ" sz="1000" b="0" dirty="0"/>
              <a:t>pro </a:t>
            </a:r>
            <a:r>
              <a:rPr lang="cs-CZ" sz="1000" b="0" dirty="0" smtClean="0"/>
              <a:t>základní školy a víceletá gymnázia, kolektiv, Fraus, Plzeň 2004, 1. vyd.</a:t>
            </a:r>
          </a:p>
          <a:p>
            <a:pPr lvl="1"/>
            <a:r>
              <a:rPr lang="cs-CZ" sz="1000" b="0" dirty="0" smtClean="0"/>
              <a:t>Tematické prověrky z učiva fyziky základní školy 6, Bohuněk J., Hejnová E., Prometheus, Praha 2005, 1. vyd.</a:t>
            </a:r>
          </a:p>
          <a:p>
            <a:pPr lvl="1"/>
            <a:r>
              <a:rPr lang="cs-CZ" sz="1000" b="0" dirty="0" smtClean="0"/>
              <a:t>Fyzika 1 – Fyzikální veličiny a jejich měření, Tesař J., SPN, Praha 2007, 1. vyd.</a:t>
            </a:r>
          </a:p>
          <a:p>
            <a:r>
              <a:rPr lang="cs-CZ" sz="1400" b="0" dirty="0" smtClean="0"/>
              <a:t>Internet - obrázky:</a:t>
            </a:r>
          </a:p>
          <a:p>
            <a:pPr lvl="1"/>
            <a:r>
              <a:rPr lang="cs-CZ" sz="1000" dirty="0" smtClean="0">
                <a:hlinkClick r:id="rId3"/>
              </a:rPr>
              <a:t>http://upload.wikimedia.org/wikipedia/commons/thumb/f/f8/Helium-Bohr.svg/500px-Helium-Bohr.svg.png</a:t>
            </a:r>
            <a:endParaRPr lang="cs-CZ" sz="1000" dirty="0" smtClean="0"/>
          </a:p>
          <a:p>
            <a:pPr lvl="1"/>
            <a:r>
              <a:rPr lang="cs-CZ" sz="1000" dirty="0" smtClean="0">
                <a:hlinkClick r:id="rId4"/>
              </a:rPr>
              <a:t>http://upload.wikimedia.org/wikipedia/commons/c/c2/Brownian_motion_large.gif</a:t>
            </a:r>
            <a:endParaRPr lang="cs-CZ" sz="1000" dirty="0"/>
          </a:p>
          <a:p>
            <a:pPr lvl="1"/>
            <a:endParaRPr lang="cs-CZ" sz="900" dirty="0" smtClean="0"/>
          </a:p>
        </p:txBody>
      </p:sp>
    </p:spTree>
    <p:extLst>
      <p:ext uri="{BB962C8B-B14F-4D97-AF65-F5344CB8AC3E}">
        <p14:creationId xmlns:p14="http://schemas.microsoft.com/office/powerpoint/2010/main" val="2596940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646</TotalTime>
  <Words>293</Words>
  <Application>Microsoft Office PowerPoint</Application>
  <PresentationFormat>Předvádění na obrazovce (4:3)</PresentationFormat>
  <Paragraphs>44</Paragraphs>
  <Slides>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Fyzika 6. ročník Částicová stavba látek Ing. Milan Dufek</vt:lpstr>
      <vt:lpstr>Látky a jejich částice</vt:lpstr>
      <vt:lpstr>Uspořádání částic v látkách</vt:lpstr>
      <vt:lpstr>Použité zdroje informací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Milan</cp:lastModifiedBy>
  <cp:revision>117</cp:revision>
  <dcterms:created xsi:type="dcterms:W3CDTF">2012-06-03T21:25:08Z</dcterms:created>
  <dcterms:modified xsi:type="dcterms:W3CDTF">2012-06-25T21:52:25Z</dcterms:modified>
</cp:coreProperties>
</file>