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0C8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84970" autoAdjust="0"/>
  </p:normalViewPr>
  <p:slideViewPr>
    <p:cSldViewPr>
      <p:cViewPr varScale="1">
        <p:scale>
          <a:sx n="95" d="100"/>
          <a:sy n="95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http://www.clker.com/cliparts/3/5/d/b/12597009061803734476jean_victor_balin_locotoy.svg.med.png</a:t>
            </a:r>
          </a:p>
          <a:p>
            <a:r>
              <a:rPr lang="cs-CZ" dirty="0" smtClean="0"/>
              <a:t>http://www.morguefile.com/archive/display/172636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6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Zrak,</a:t>
            </a:r>
            <a:r>
              <a:rPr lang="cs-CZ" baseline="0" dirty="0" smtClean="0"/>
              <a:t> sluch, čich, chuť, hmat</a:t>
            </a:r>
          </a:p>
          <a:p>
            <a:r>
              <a:rPr lang="cs-CZ" baseline="0" dirty="0" smtClean="0"/>
              <a:t>Alpy, oceán, vůně, mlha – NE, nelze určit velikost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961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http://www.clker.com/cliparts/3/7/5/6/11949861182029597463an_apple_01.svg.med.png</a:t>
            </a:r>
          </a:p>
          <a:p>
            <a:r>
              <a:rPr lang="cs-CZ" dirty="0" smtClean="0"/>
              <a:t>http://www.clker.com/cliparts/5/9/c/2/1194984395619889880earth_globe_dan_gerhrads_01.svg.med.png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98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http://upload.wikimedia.org/wikipedia/commons/4/45/Siloměr_25.png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424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TextovéPole 7"/>
          <p:cNvSpPr txBox="1"/>
          <p:nvPr userDrawn="1"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08711" cy="4896544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776000" y="6174011"/>
            <a:ext cx="828000" cy="301178"/>
          </a:xfrm>
        </p:spPr>
        <p:txBody>
          <a:bodyPr/>
          <a:lstStyle/>
          <a:p>
            <a:fld id="{0BFF431A-49D4-4507-B61A-3211FBD5BBBD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480000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3/5/d/b/12597009061803734476jean_victor_balin_locotoy.svg.med.png" TargetMode="External"/><Relationship Id="rId7" Type="http://schemas.openxmlformats.org/officeDocument/2006/relationships/hyperlink" Target="http://upload.wikimedia.org/wikipedia/commons/4/45/Silom&#283;r_25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cliparts/5/9/c/2/1194984395619889880earth_globe_dan_gerhrads_01.svg.med.png" TargetMode="External"/><Relationship Id="rId5" Type="http://schemas.openxmlformats.org/officeDocument/2006/relationships/hyperlink" Target="http://www.clker.com/cliparts/3/7/5/6/11949861182029597463an_apple_01.svg.med.png" TargetMode="External"/><Relationship Id="rId4" Type="http://schemas.openxmlformats.org/officeDocument/2006/relationships/hyperlink" Target="http://www.morguefile.com/archive/display/17263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 dirty="0" smtClean="0"/>
              <a:t>Vzájemné působení těles, síla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síla, gravitační síla, siloměr, olovnice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15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PC, </a:t>
            </a:r>
            <a:r>
              <a:rPr lang="cs-CZ" sz="2400" b="1" dirty="0">
                <a:solidFill>
                  <a:schemeClr val="tx1"/>
                </a:solidFill>
              </a:rPr>
              <a:t>dataprojektor, interaktivní tabule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Vzájemné působení těles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Síla - působení těles, je vždy vzájemné</a:t>
            </a:r>
          </a:p>
          <a:p>
            <a:pPr lvl="1"/>
            <a:r>
              <a:rPr lang="cs-CZ" dirty="0" smtClean="0"/>
              <a:t>Lokomotiva – vagón, žák – židle.</a:t>
            </a:r>
          </a:p>
          <a:p>
            <a:r>
              <a:rPr lang="cs-CZ" dirty="0" smtClean="0"/>
              <a:t>Síla vzniká i zaniká současně</a:t>
            </a:r>
          </a:p>
          <a:p>
            <a:pPr lvl="1"/>
            <a:r>
              <a:rPr lang="cs-CZ" dirty="0" smtClean="0"/>
              <a:t>Lokomotiva stojí a žák se také postaví.</a:t>
            </a:r>
          </a:p>
          <a:p>
            <a:r>
              <a:rPr lang="cs-CZ" dirty="0" smtClean="0"/>
              <a:t>Silovým působením se může měnit:</a:t>
            </a:r>
          </a:p>
          <a:p>
            <a:pPr lvl="1"/>
            <a:r>
              <a:rPr lang="cs-CZ" dirty="0" smtClean="0"/>
              <a:t>Tvar tělesa, uvést do pohybu, zbrzdit nebo zrychlit pohyb, změnit směr nebo zastavit.</a:t>
            </a:r>
            <a:endParaRPr lang="cs-CZ" dirty="0"/>
          </a:p>
          <a:p>
            <a:r>
              <a:rPr lang="cs-CZ" dirty="0" smtClean="0"/>
              <a:t>Tělesa na sebe mohou působit silou</a:t>
            </a:r>
            <a:br>
              <a:rPr lang="cs-CZ" dirty="0" smtClean="0"/>
            </a:br>
            <a:r>
              <a:rPr lang="cs-CZ" dirty="0" smtClean="0"/>
              <a:t>i na dálku:</a:t>
            </a:r>
          </a:p>
          <a:p>
            <a:pPr lvl="1"/>
            <a:r>
              <a:rPr lang="cs-CZ" dirty="0" smtClean="0"/>
              <a:t>Gravitační síla Země, magnetická síla magnetu, elektrická síla el. pole.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107" y="1412776"/>
            <a:ext cx="2437373" cy="125118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455107" y="2683934"/>
            <a:ext cx="2437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http://www.clker.com/cliparts/3/5/d/b/12597009061803734476jean_victor_balin_locotoy.svg.med.png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725" y="3933056"/>
            <a:ext cx="2363755" cy="177281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528725" y="5705872"/>
            <a:ext cx="23637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" dirty="0"/>
              <a:t>http://www.morguefile.com/archive/display/172636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536" y="1556792"/>
            <a:ext cx="5760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97237" y="2431934"/>
            <a:ext cx="5760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95536" y="3284984"/>
            <a:ext cx="5760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97237" y="4864663"/>
            <a:ext cx="5760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1603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Veličina: síla -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Značka veličiny</a:t>
            </a:r>
          </a:p>
          <a:p>
            <a:pPr lvl="1"/>
            <a:r>
              <a:rPr lang="cs-CZ" b="1" dirty="0"/>
              <a:t>F</a:t>
            </a:r>
            <a:endParaRPr lang="cs-CZ" b="1" dirty="0" smtClean="0"/>
          </a:p>
          <a:p>
            <a:r>
              <a:rPr lang="cs-CZ" dirty="0" smtClean="0"/>
              <a:t>Jednotka síly</a:t>
            </a:r>
          </a:p>
          <a:p>
            <a:pPr lvl="1"/>
            <a:r>
              <a:rPr lang="cs-CZ" dirty="0" smtClean="0"/>
              <a:t>Newton</a:t>
            </a:r>
          </a:p>
          <a:p>
            <a:pPr lvl="1"/>
            <a:r>
              <a:rPr lang="cs-CZ" dirty="0" smtClean="0"/>
              <a:t>značka jednotky </a:t>
            </a:r>
            <a:r>
              <a:rPr lang="cs-CZ" b="1" dirty="0" smtClean="0"/>
              <a:t>N</a:t>
            </a:r>
            <a:r>
              <a:rPr lang="cs-CZ" dirty="0" smtClean="0"/>
              <a:t> </a:t>
            </a:r>
          </a:p>
          <a:p>
            <a:r>
              <a:rPr lang="cs-CZ" dirty="0" smtClean="0"/>
              <a:t>Směr síly</a:t>
            </a:r>
          </a:p>
          <a:p>
            <a:pPr lvl="1"/>
            <a:r>
              <a:rPr lang="cs-CZ" dirty="0" smtClean="0"/>
              <a:t>směr, kterým působí</a:t>
            </a:r>
          </a:p>
          <a:p>
            <a:r>
              <a:rPr lang="cs-CZ" dirty="0" smtClean="0"/>
              <a:t>Působiště síly</a:t>
            </a:r>
          </a:p>
          <a:p>
            <a:pPr lvl="1"/>
            <a:r>
              <a:rPr lang="cs-CZ" dirty="0" smtClean="0"/>
              <a:t>místo, ve kterém působí</a:t>
            </a:r>
          </a:p>
          <a:p>
            <a:r>
              <a:rPr lang="cs-CZ" dirty="0" smtClean="0"/>
              <a:t>Zobrazení:</a:t>
            </a:r>
          </a:p>
          <a:p>
            <a:pPr lvl="1"/>
            <a:r>
              <a:rPr lang="cs-CZ" dirty="0" smtClean="0"/>
              <a:t>orientovanou úsečkou se šipkou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4644008" y="1916832"/>
            <a:ext cx="3312368" cy="3240360"/>
          </a:xfrm>
          <a:prstGeom prst="straightConnector1">
            <a:avLst/>
          </a:prstGeom>
          <a:ln w="38100">
            <a:headEnd type="oval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7092280" y="4293096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7423628" y="4625496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6732280" y="3996640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6372280" y="3636640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5988586" y="3276640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5628586" y="2916640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5268586" y="2556640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4908586" y="2196640"/>
            <a:ext cx="360000" cy="36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088586" y="1340768"/>
            <a:ext cx="2183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F = 9N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67544" y="1628800"/>
            <a:ext cx="39604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460959" y="2484592"/>
            <a:ext cx="3960440" cy="79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460959" y="3681048"/>
            <a:ext cx="3960440" cy="495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467544" y="4545176"/>
            <a:ext cx="396044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67544" y="5373216"/>
            <a:ext cx="4801042" cy="495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088586" y="1340768"/>
            <a:ext cx="193168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1376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7992888" cy="1057275"/>
          </a:xfrm>
        </p:spPr>
        <p:txBody>
          <a:bodyPr/>
          <a:lstStyle/>
          <a:p>
            <a:r>
              <a:rPr lang="cs-CZ" dirty="0" smtClean="0"/>
              <a:t>Gravitační síla, gravitační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Gravitace – je silové působení mezi hmotnými tělesy v celém vesmíru.</a:t>
            </a:r>
          </a:p>
          <a:p>
            <a:r>
              <a:rPr lang="cs-CZ" dirty="0" smtClean="0"/>
              <a:t>Gravitační síla Země působí na všechna tělesa na Zemi svisle do svého středu.</a:t>
            </a:r>
          </a:p>
          <a:p>
            <a:r>
              <a:rPr lang="cs-CZ" dirty="0" smtClean="0"/>
              <a:t>Čím větší hmotnost těleso má, tím větší silou je přitahováno.</a:t>
            </a:r>
          </a:p>
          <a:p>
            <a:r>
              <a:rPr lang="cs-CZ" dirty="0" smtClean="0"/>
              <a:t>Gravitační síla se zmenšuje se vzdáleností od Země.</a:t>
            </a:r>
          </a:p>
          <a:p>
            <a:r>
              <a:rPr lang="cs-CZ" dirty="0" smtClean="0"/>
              <a:t>Velikost gravitační síly je dána vztahem </a:t>
            </a:r>
            <a:r>
              <a:rPr lang="cs-CZ" dirty="0" err="1" smtClean="0"/>
              <a:t>F</a:t>
            </a:r>
            <a:r>
              <a:rPr lang="cs-CZ" baseline="-25000" dirty="0" err="1" smtClean="0"/>
              <a:t>g</a:t>
            </a:r>
            <a:r>
              <a:rPr lang="cs-CZ" dirty="0" smtClean="0"/>
              <a:t> = </a:t>
            </a:r>
            <a:r>
              <a:rPr lang="cs-CZ" dirty="0" err="1" smtClean="0"/>
              <a:t>m.g</a:t>
            </a:r>
            <a:r>
              <a:rPr lang="cs-CZ" dirty="0" smtClean="0"/>
              <a:t> (g = 10 N/kg)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143" y="980728"/>
            <a:ext cx="480455" cy="5040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353" y="3717032"/>
            <a:ext cx="2664036" cy="2628515"/>
          </a:xfrm>
          <a:prstGeom prst="rect">
            <a:avLst/>
          </a:prstGeom>
        </p:spPr>
      </p:pic>
      <p:cxnSp>
        <p:nvCxnSpPr>
          <p:cNvPr id="7" name="Přímá spojnice se šipkou 6"/>
          <p:cNvCxnSpPr>
            <a:endCxn id="5" idx="0"/>
          </p:cNvCxnSpPr>
          <p:nvPr/>
        </p:nvCxnSpPr>
        <p:spPr>
          <a:xfrm>
            <a:off x="7641370" y="1556792"/>
            <a:ext cx="1" cy="216024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8126">
            <a:off x="5401427" y="1913042"/>
            <a:ext cx="479731" cy="503297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>
            <a:off x="5847905" y="2420888"/>
            <a:ext cx="1028351" cy="1584176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12038">
            <a:off x="4742886" y="5827737"/>
            <a:ext cx="479731" cy="503297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5269437" y="5475206"/>
            <a:ext cx="1156936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4569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9734E-6 L 0.00295 0.3620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808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01 0.02706 L 0.12726 0.2579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1154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49595E-6 L 0.15191 -0.0818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87" y="-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ychle 6"/>
          <p:cNvSpPr/>
          <p:nvPr/>
        </p:nvSpPr>
        <p:spPr>
          <a:xfrm>
            <a:off x="7400407" y="5157192"/>
            <a:ext cx="857250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Siloměr</a:t>
            </a:r>
          </a:p>
          <a:p>
            <a:pPr lvl="1"/>
            <a:r>
              <a:rPr lang="cs-CZ" dirty="0" smtClean="0"/>
              <a:t>je založen na změně tvaru pružiny působením síly</a:t>
            </a:r>
          </a:p>
          <a:p>
            <a:r>
              <a:rPr lang="cs-CZ" dirty="0" smtClean="0"/>
              <a:t>Prodloužení je přímo úměrné síle, kterou působíme.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6300192" y="4495039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1" y="822631"/>
            <a:ext cx="897443" cy="439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333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1000" dirty="0" smtClean="0">
                <a:hlinkClick r:id="rId3"/>
              </a:rPr>
              <a:t>http</a:t>
            </a:r>
            <a:r>
              <a:rPr lang="cs-CZ" sz="1000" dirty="0">
                <a:hlinkClick r:id="rId3"/>
              </a:rPr>
              <a:t>://</a:t>
            </a:r>
            <a:r>
              <a:rPr lang="cs-CZ" sz="1000" dirty="0" smtClean="0">
                <a:hlinkClick r:id="rId3"/>
              </a:rPr>
              <a:t>www.clker.com/cliparts/3/5/d/b/12597009061803734476jean_victor_balin_locotoy.svg.med.png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4"/>
              </a:rPr>
              <a:t>http</a:t>
            </a:r>
            <a:r>
              <a:rPr lang="cs-CZ" sz="1000" dirty="0">
                <a:hlinkClick r:id="rId4"/>
              </a:rPr>
              <a:t>://</a:t>
            </a:r>
            <a:r>
              <a:rPr lang="cs-CZ" sz="1000" dirty="0" smtClean="0">
                <a:hlinkClick r:id="rId4"/>
              </a:rPr>
              <a:t>www.morguefile.com/archive/display/172636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5"/>
              </a:rPr>
              <a:t>http</a:t>
            </a:r>
            <a:r>
              <a:rPr lang="cs-CZ" sz="1000" dirty="0">
                <a:hlinkClick r:id="rId5"/>
              </a:rPr>
              <a:t>://</a:t>
            </a:r>
            <a:r>
              <a:rPr lang="cs-CZ" sz="1000" dirty="0" smtClean="0">
                <a:hlinkClick r:id="rId5"/>
              </a:rPr>
              <a:t>www.clker.com/cliparts/3/7/5/6/11949861182029597463an_apple_01.svg.med.png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6"/>
              </a:rPr>
              <a:t>http</a:t>
            </a:r>
            <a:r>
              <a:rPr lang="cs-CZ" sz="1000" dirty="0">
                <a:hlinkClick r:id="rId6"/>
              </a:rPr>
              <a:t>://</a:t>
            </a:r>
            <a:r>
              <a:rPr lang="cs-CZ" sz="1000" dirty="0" smtClean="0">
                <a:hlinkClick r:id="rId6"/>
              </a:rPr>
              <a:t>www.clker.com/cliparts/5/9/c/2/1194984395619889880earth_globe_dan_gerhrads_01.svg.med.png</a:t>
            </a:r>
            <a:endParaRPr lang="cs-CZ" sz="1000" dirty="0" smtClean="0"/>
          </a:p>
          <a:p>
            <a:pPr lvl="1"/>
            <a:r>
              <a:rPr lang="cs-CZ" sz="1000" dirty="0">
                <a:hlinkClick r:id="rId7"/>
              </a:rPr>
              <a:t>http://</a:t>
            </a:r>
            <a:r>
              <a:rPr lang="cs-CZ" sz="1000" dirty="0" smtClean="0">
                <a:hlinkClick r:id="rId7"/>
              </a:rPr>
              <a:t>upload.wikimedia.org/wikipedia/commons/4/45/Siloměr_25.png</a:t>
            </a:r>
            <a:endParaRPr lang="cs-CZ" sz="1000" dirty="0" smtClean="0"/>
          </a:p>
          <a:p>
            <a:pPr lvl="1"/>
            <a:endParaRPr lang="cs-CZ" sz="1000" dirty="0"/>
          </a:p>
          <a:p>
            <a:pPr lvl="1"/>
            <a:endParaRPr lang="cs-CZ" sz="1000" dirty="0"/>
          </a:p>
          <a:p>
            <a:pPr lvl="1"/>
            <a:endParaRPr lang="cs-CZ" sz="1000" dirty="0"/>
          </a:p>
          <a:p>
            <a:pPr lvl="1"/>
            <a:endParaRPr lang="cs-CZ" sz="1000" dirty="0" smtClean="0"/>
          </a:p>
          <a:p>
            <a:pPr lvl="1"/>
            <a:endParaRPr lang="cs-CZ" sz="900" dirty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33444636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495</TotalTime>
  <Words>400</Words>
  <Application>Microsoft Office PowerPoint</Application>
  <PresentationFormat>Předvádění na obrazovce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Fyzika 6. ročník Vzájemné působení těles, síla Ing. Milan Dufek</vt:lpstr>
      <vt:lpstr>Vzájemné působení těles</vt:lpstr>
      <vt:lpstr>Veličina: síla - vlastnosti</vt:lpstr>
      <vt:lpstr>Gravitační síla, gravitační pole</vt:lpstr>
      <vt:lpstr>Měření síly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78</cp:revision>
  <dcterms:created xsi:type="dcterms:W3CDTF">2012-06-03T21:25:08Z</dcterms:created>
  <dcterms:modified xsi:type="dcterms:W3CDTF">2012-06-25T21:54:30Z</dcterms:modified>
</cp:coreProperties>
</file>