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F0C8"/>
    <a:srgbClr val="D4EEC6"/>
    <a:srgbClr val="D2EFD7"/>
    <a:srgbClr val="006699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84852" autoAdjust="0"/>
  </p:normalViewPr>
  <p:slideViewPr>
    <p:cSldViewPr>
      <p:cViewPr varScale="1">
        <p:scale>
          <a:sx n="95" d="100"/>
          <a:sy n="95" d="100"/>
        </p:scale>
        <p:origin x="-49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150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90DFDE-722F-4FAB-9139-932DF54A9C00}" type="datetimeFigureOut">
              <a:rPr lang="cs-CZ" smtClean="0"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5A3DF-02F6-4792-A40D-6B73B99531C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60504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2E23F6-44D0-4790-8226-AD567EEFD6B7}" type="datetimeFigureOut">
              <a:rPr lang="cs-CZ" smtClean="0"/>
              <a:t>25.6.2012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DA8A20-8CCC-43F5-850B-3989E2AE05F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04540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b="1" smtClean="0"/>
              <a:t>Fyzikální tělesa, látky, vlastnosti látek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93398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Pokládám jako otázky, čekám na vhodnou odpověď.</a:t>
            </a:r>
          </a:p>
          <a:p>
            <a:endParaRPr lang="cs-CZ" dirty="0" smtClean="0"/>
          </a:p>
          <a:p>
            <a:r>
              <a:rPr lang="cs-CZ" dirty="0" smtClean="0"/>
              <a:t>Sklenice - http://www.clker.com/cliparts/6/e/0/8/11949859741655051825glass.svg.med.png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Stůl - </a:t>
            </a:r>
            <a:r>
              <a:rPr lang="cs-CZ" sz="800" dirty="0" smtClean="0"/>
              <a:t>http://www.clker.com/cliparts/3/6/a/e/1194984436700707086wooden_table_benji_park_01.svg.med.png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Květina - </a:t>
            </a:r>
            <a:r>
              <a:rPr lang="cs-CZ" sz="800" dirty="0" smtClean="0"/>
              <a:t>http://www.clker.com/cliparts/9/2/1/9/11954371961701993589Gerald_G_Aster_Conspicuus.svg.med.png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Dřevo - </a:t>
            </a:r>
            <a:r>
              <a:rPr lang="cs-CZ" sz="800" dirty="0" smtClean="0"/>
              <a:t>http://openphoto.net/volumes/sizes/arnie/15325/1.jpg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18271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Zrak,</a:t>
            </a:r>
            <a:r>
              <a:rPr lang="cs-CZ" baseline="0" dirty="0" smtClean="0"/>
              <a:t> sluch, čich, chuť, hmat</a:t>
            </a:r>
          </a:p>
          <a:p>
            <a:r>
              <a:rPr lang="cs-CZ" baseline="0" dirty="0" smtClean="0"/>
              <a:t>Alpy, oceán, vůně, mlha – NE, nelze určit velikost</a:t>
            </a:r>
          </a:p>
          <a:p>
            <a:endParaRPr lang="cs-CZ" baseline="0" dirty="0" smtClean="0"/>
          </a:p>
          <a:p>
            <a:r>
              <a:rPr lang="cs-CZ" baseline="0" dirty="0" smtClean="0"/>
              <a:t>Čich - http://www.publicdomainpictures.net/pictures/20000/nahled/woman-smelling-flowers.jpg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949612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Rekapitulace – zdůraznit.</a:t>
            </a:r>
          </a:p>
          <a:p>
            <a:endParaRPr lang="cs-CZ" dirty="0" smtClean="0"/>
          </a:p>
          <a:p>
            <a:r>
              <a:rPr lang="cs-CZ" dirty="0" smtClean="0"/>
              <a:t>Žehlička</a:t>
            </a:r>
            <a:r>
              <a:rPr lang="cs-CZ" baseline="0" dirty="0" smtClean="0"/>
              <a:t> - http://www.clker.com/cliparts/3/3/7/c/11954311701328276421liftarn_Steam_iron.svg.med.png</a:t>
            </a:r>
          </a:p>
          <a:p>
            <a:r>
              <a:rPr lang="cs-CZ" dirty="0" smtClean="0"/>
              <a:t>Žula - http://upload.wikimedia.org/wikipedia/commons/5/5c/Mineraly.sk_-_granit.jpg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Led - </a:t>
            </a:r>
            <a:r>
              <a:rPr lang="cs-CZ" sz="1200" dirty="0" smtClean="0"/>
              <a:t>http://openphoto.net/volumes/sizes/pixelperfectstock/8771/1.jpg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9137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Kladu jako otázky a čekám na vhodné odpovědi.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 smtClean="0"/>
              <a:t>Kladivo - </a:t>
            </a:r>
            <a:r>
              <a:rPr lang="cs-CZ" sz="800" dirty="0" smtClean="0"/>
              <a:t>http://www.clker.com/cliparts/T/B/P/u/R/J/hammer-animation-7-md.png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sz="800" dirty="0" smtClean="0"/>
              <a:t>Zkumavka - </a:t>
            </a:r>
            <a:r>
              <a:rPr lang="cs-CZ" sz="600" dirty="0" smtClean="0"/>
              <a:t>http://www.clker.com/cliparts/f/V/S/I/i/v/blutube-md.png</a:t>
            </a:r>
          </a:p>
          <a:p>
            <a:r>
              <a:rPr lang="cs-CZ" dirty="0" smtClean="0"/>
              <a:t>Miska - http://upload.wikimedia.org/wikipedia/commons/8/8e/Szalka_petriego.jpg</a:t>
            </a:r>
          </a:p>
          <a:p>
            <a:r>
              <a:rPr lang="cs-CZ" dirty="0" smtClean="0"/>
              <a:t>Plyn - http://www.clker.com/cliparts/8/4/9/9/11954217891490903037campinggas_mois_s_rinc__01r.svg.med.png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17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Seznam zdrojů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DA8A20-8CCC-43F5-850B-3989E2AE05F8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4981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559024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7812448" y="6165336"/>
            <a:ext cx="792000" cy="288000"/>
          </a:xfrm>
        </p:spPr>
        <p:txBody>
          <a:bodyPr/>
          <a:lstStyle/>
          <a:p>
            <a:fld id="{AECBD96F-61CC-449F-84D6-627D1655E276}" type="datetime1">
              <a:rPr lang="cs-CZ" smtClean="0"/>
              <a:t>25.6.2012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6516216" y="6165304"/>
            <a:ext cx="1224000" cy="293117"/>
          </a:xfrm>
        </p:spPr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76504" y="6170390"/>
            <a:ext cx="432000" cy="293117"/>
          </a:xfrm>
        </p:spPr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  <p:pic>
        <p:nvPicPr>
          <p:cNvPr id="9" name="Picture 3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8" y="5589240"/>
            <a:ext cx="3810532" cy="857371"/>
          </a:xfrm>
          <a:prstGeom prst="rect">
            <a:avLst/>
          </a:prstGeom>
          <a:ln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sp>
        <p:nvSpPr>
          <p:cNvPr id="8" name="TextovéPole 7"/>
          <p:cNvSpPr txBox="1"/>
          <p:nvPr userDrawn="1"/>
        </p:nvSpPr>
        <p:spPr>
          <a:xfrm>
            <a:off x="35495" y="5229197"/>
            <a:ext cx="3852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300"/>
              </a:spcAft>
            </a:pPr>
            <a:r>
              <a:rPr lang="cs-CZ" sz="1500" b="1" dirty="0"/>
              <a:t>Výukový materiál zpracovaný v rámci </a:t>
            </a:r>
            <a:r>
              <a:rPr lang="cs-CZ" sz="1500" b="1" dirty="0" smtClean="0"/>
              <a:t>projektu</a:t>
            </a:r>
          </a:p>
        </p:txBody>
      </p:sp>
    </p:spTree>
    <p:extLst>
      <p:ext uri="{BB962C8B-B14F-4D97-AF65-F5344CB8AC3E}">
        <p14:creationId xmlns:p14="http://schemas.microsoft.com/office/powerpoint/2010/main" val="35637924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6DC5A-210E-481D-BE2E-F9172D735698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5654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AE488-DA0F-47A9-BE7E-63190B88281C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6480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496" y="44625"/>
            <a:ext cx="9073008" cy="1057275"/>
          </a:xfrm>
        </p:spPr>
        <p:txBody>
          <a:bodyPr/>
          <a:lstStyle>
            <a:lvl1pPr>
              <a:defRPr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7" y="1196752"/>
            <a:ext cx="6480720" cy="4896544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FF431A-49D4-4507-B61A-3211FBD5BBBD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893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E9A01-A2C8-4ABC-90ED-BB6475B2509A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46477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C6490-632C-4407-96DE-49587EC2DCBC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113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F1E87-D480-4BCC-9144-230BEA44827D}" type="datetime1">
              <a:rPr lang="cs-CZ" smtClean="0"/>
              <a:t>25.6.2012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5971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15407-0D91-44E0-B43D-CCA940553A15}" type="datetime1">
              <a:rPr lang="cs-CZ" smtClean="0"/>
              <a:t>25.6.2012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6004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0ABC57-C40E-4D98-96A1-96EAD8E2D3C4}" type="datetime1">
              <a:rPr lang="cs-CZ" smtClean="0"/>
              <a:t>25.6.2012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8308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FBCFA-D179-46F2-BA6D-649E0746B30B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32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1D56C-B1DA-4D1F-8317-633732DE2E9D}" type="datetime1">
              <a:rPr lang="cs-CZ" smtClean="0"/>
              <a:t>25.6.2012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48DDC0-1543-4E9F-B033-BFD48BF44B7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29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F0C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160016" y="44625"/>
            <a:ext cx="7948488" cy="105727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5498" y="1196752"/>
            <a:ext cx="9073007" cy="48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812448" y="6174011"/>
            <a:ext cx="792000" cy="30117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282F0E-7B37-4CBB-B616-BE4E152465BC}" type="datetime1">
              <a:rPr lang="cs-CZ" smtClean="0"/>
              <a:t>25.6.2012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6516352" y="6165304"/>
            <a:ext cx="1224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Ing. Milan Dufek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76504" y="6170390"/>
            <a:ext cx="432000" cy="2931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48DDC0-1543-4E9F-B033-BFD48BF44B7C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Tlačítko akce: Dopředu nebo Další 6">
            <a:hlinkClick r:id="" action="ppaction://hlinkshowjump?jump=nextslide" highlightClick="1"/>
          </p:cNvPr>
          <p:cNvSpPr/>
          <p:nvPr userDrawn="1"/>
        </p:nvSpPr>
        <p:spPr>
          <a:xfrm>
            <a:off x="4355976" y="6525344"/>
            <a:ext cx="2088000" cy="288032"/>
          </a:xfrm>
          <a:prstGeom prst="actionButtonForwardNex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Tlačítko akce: Konec 7">
            <a:hlinkClick r:id="" action="ppaction://hlinkshowjump?jump=lastslide" highlightClick="1"/>
          </p:cNvPr>
          <p:cNvSpPr/>
          <p:nvPr userDrawn="1"/>
        </p:nvSpPr>
        <p:spPr>
          <a:xfrm>
            <a:off x="6516216" y="6525344"/>
            <a:ext cx="2088000" cy="288032"/>
          </a:xfrm>
          <a:prstGeom prst="actionButtonEnd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Tlačítko akce: Zpět nebo Předchozí 8">
            <a:hlinkClick r:id="" action="ppaction://hlinkshowjump?jump=previousslide" highlightClick="1"/>
          </p:cNvPr>
          <p:cNvSpPr/>
          <p:nvPr userDrawn="1"/>
        </p:nvSpPr>
        <p:spPr>
          <a:xfrm>
            <a:off x="2195736" y="6525344"/>
            <a:ext cx="2088000" cy="288032"/>
          </a:xfrm>
          <a:prstGeom prst="actionButtonBackPrevious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Tlačítko akce: Domů 9">
            <a:hlinkClick r:id="" action="ppaction://hlinkshowjump?jump=firstslide" highlightClick="1"/>
          </p:cNvPr>
          <p:cNvSpPr/>
          <p:nvPr userDrawn="1"/>
        </p:nvSpPr>
        <p:spPr>
          <a:xfrm>
            <a:off x="35496" y="6525344"/>
            <a:ext cx="2088000" cy="288032"/>
          </a:xfrm>
          <a:prstGeom prst="actionButtonHome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2" name="Picture 4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496" y="44625"/>
            <a:ext cx="1047750" cy="1057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lačítko akce: Vlastní 12">
            <a:hlinkClick r:id="" action="ppaction://hlinkshowjump?jump=endshow" highlightClick="1"/>
          </p:cNvPr>
          <p:cNvSpPr/>
          <p:nvPr userDrawn="1"/>
        </p:nvSpPr>
        <p:spPr>
          <a:xfrm>
            <a:off x="8676584" y="6525344"/>
            <a:ext cx="431920" cy="288000"/>
          </a:xfrm>
          <a:prstGeom prst="actionButtonBlank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</a:schemeClr>
              </a:gs>
              <a:gs pos="35000">
                <a:schemeClr val="accent2">
                  <a:lumMod val="40000"/>
                  <a:lumOff val="6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16200000" scaled="0"/>
            <a:tileRect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727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g"/><Relationship Id="rId4" Type="http://schemas.openxmlformats.org/officeDocument/2006/relationships/image" Target="../media/image10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microsoft.com/office/2007/relationships/hdphoto" Target="../media/hdphoto2.wdp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clker.com/cliparts/3/3/7/c/11954311701328276421liftarn_Steam_iron.svg.med.png" TargetMode="External"/><Relationship Id="rId13" Type="http://schemas.openxmlformats.org/officeDocument/2006/relationships/hyperlink" Target="http://upload.wikimedia.org/wikipedia/commons/8/8e/Szalka_petriego.jpg" TargetMode="External"/><Relationship Id="rId3" Type="http://schemas.openxmlformats.org/officeDocument/2006/relationships/hyperlink" Target="http://www.clker.com/cliparts/6/e/0/8/11949859741655051825glass.svg.med.png" TargetMode="External"/><Relationship Id="rId7" Type="http://schemas.openxmlformats.org/officeDocument/2006/relationships/hyperlink" Target="http://www.publicdomainpictures.net/pictures/20000/nahled/woman-smelling-flowers.jpg" TargetMode="External"/><Relationship Id="rId12" Type="http://schemas.openxmlformats.org/officeDocument/2006/relationships/hyperlink" Target="http://www.clker.com/cliparts/f/V/S/I/i/v/blutube-md.png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openphoto.net/volumes/sizes/arnie/15325/1.jpg" TargetMode="External"/><Relationship Id="rId11" Type="http://schemas.openxmlformats.org/officeDocument/2006/relationships/hyperlink" Target="http://www.clker.com/cliparts/T/B/P/u/R/J/hammer-animation-7-md.png" TargetMode="External"/><Relationship Id="rId5" Type="http://schemas.openxmlformats.org/officeDocument/2006/relationships/hyperlink" Target="http://www.clker.com/cliparts/9/2/1/9/11954371961701993589Gerald_G_Aster_Conspicuus.svg.med.png" TargetMode="External"/><Relationship Id="rId10" Type="http://schemas.openxmlformats.org/officeDocument/2006/relationships/hyperlink" Target="http://openphoto.net/volumes/sizes/pixelperfectstock/8771/1.jpg" TargetMode="External"/><Relationship Id="rId4" Type="http://schemas.openxmlformats.org/officeDocument/2006/relationships/hyperlink" Target="http://www.clker.com/cliparts/3/6/a/e/1194984436700707086wooden_table_benji_park_01.svg.med.png" TargetMode="External"/><Relationship Id="rId9" Type="http://schemas.openxmlformats.org/officeDocument/2006/relationships/hyperlink" Target="http://commons.wikimedia.org/wiki/File:Mineraly.sk_-_granit.jpg" TargetMode="External"/><Relationship Id="rId14" Type="http://schemas.openxmlformats.org/officeDocument/2006/relationships/hyperlink" Target="http://www.clker.com/cliparts/8/4/9/9/11954217891490903037campinggas_mois_s_rinc__01r.svg.med.pn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250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5495" y="980728"/>
            <a:ext cx="9072000" cy="18000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r>
              <a:rPr lang="cs-CZ" b="1" dirty="0" smtClean="0"/>
              <a:t>Fyzika</a:t>
            </a:r>
            <a:r>
              <a:rPr lang="cs-CZ" sz="4800" b="1" dirty="0" smtClean="0"/>
              <a:t> 6. </a:t>
            </a:r>
            <a:r>
              <a:rPr lang="cs-CZ" sz="4800" b="1" dirty="0"/>
              <a:t>ročník</a:t>
            </a:r>
            <a:br>
              <a:rPr lang="cs-CZ" sz="4800" b="1" dirty="0"/>
            </a:br>
            <a:r>
              <a:rPr lang="cs-CZ" sz="4800" b="1" dirty="0" smtClean="0"/>
              <a:t>Fyzikální tělesa, látky, vlastnosti látek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cs-CZ" sz="2000" b="1" dirty="0" smtClean="0"/>
              <a:t>Ing. Milan Dufek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3568" y="2996952"/>
            <a:ext cx="7848872" cy="1800000"/>
          </a:xfrm>
          <a:noFill/>
          <a:effectLst>
            <a:outerShdw blurRad="50800" dist="38100" dir="2700000" algn="tl" rotWithShape="0">
              <a:prstClr val="black">
                <a:alpha val="80000"/>
              </a:prstClr>
            </a:outerShdw>
          </a:effectLst>
        </p:spPr>
        <p:txBody>
          <a:bodyPr>
            <a:noAutofit/>
          </a:bodyPr>
          <a:lstStyle/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Cíl: </a:t>
            </a:r>
            <a:r>
              <a:rPr lang="cs-CZ" sz="2400" b="1" dirty="0">
                <a:solidFill>
                  <a:schemeClr val="tx1"/>
                </a:solidFill>
              </a:rPr>
              <a:t>Upevnit učivo </a:t>
            </a:r>
            <a:r>
              <a:rPr lang="cs-CZ" sz="2400" b="1" dirty="0" smtClean="0">
                <a:solidFill>
                  <a:schemeClr val="tx1"/>
                </a:solidFill>
              </a:rPr>
              <a:t>– těleso, látka, vlastnosti látek, skupenství 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Časový nárok: 20 </a:t>
            </a:r>
            <a:r>
              <a:rPr lang="cs-CZ" sz="2400" b="1" dirty="0">
                <a:solidFill>
                  <a:schemeClr val="tx1"/>
                </a:solidFill>
              </a:rPr>
              <a:t>min</a:t>
            </a: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Pomůcky: PC, dataprojektor, interaktivní tabule</a:t>
            </a:r>
            <a:endParaRPr lang="cs-CZ" sz="2400" b="1" dirty="0">
              <a:solidFill>
                <a:schemeClr val="tx1"/>
              </a:solidFill>
            </a:endParaRPr>
          </a:p>
          <a:p>
            <a:pPr algn="l">
              <a:spcBef>
                <a:spcPts val="600"/>
              </a:spcBef>
            </a:pPr>
            <a:r>
              <a:rPr lang="cs-CZ" sz="2400" b="1" dirty="0" smtClean="0">
                <a:solidFill>
                  <a:schemeClr val="tx1"/>
                </a:solidFill>
              </a:rPr>
              <a:t>Metodické </a:t>
            </a:r>
            <a:r>
              <a:rPr lang="cs-CZ" sz="2400" b="1" dirty="0">
                <a:solidFill>
                  <a:schemeClr val="tx1"/>
                </a:solidFill>
              </a:rPr>
              <a:t>pokyny k </a:t>
            </a:r>
            <a:r>
              <a:rPr lang="cs-CZ" sz="2400" b="1" dirty="0" smtClean="0">
                <a:solidFill>
                  <a:schemeClr val="tx1"/>
                </a:solidFill>
              </a:rPr>
              <a:t>využití: </a:t>
            </a:r>
            <a:r>
              <a:rPr lang="cs-CZ" sz="2400" b="1" dirty="0">
                <a:solidFill>
                  <a:schemeClr val="tx1"/>
                </a:solidFill>
              </a:rPr>
              <a:t>procvičovací část </a:t>
            </a:r>
            <a:r>
              <a:rPr lang="cs-CZ" sz="2400" b="1" dirty="0" smtClean="0">
                <a:solidFill>
                  <a:schemeClr val="tx1"/>
                </a:solidFill>
              </a:rPr>
              <a:t>hodiny</a:t>
            </a:r>
            <a:endParaRPr lang="cs-CZ" sz="2400" b="1" dirty="0">
              <a:solidFill>
                <a:schemeClr val="tx1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1164780" y="123605"/>
            <a:ext cx="7871717" cy="784830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>
              <a:spcAft>
                <a:spcPts val="600"/>
              </a:spcAft>
            </a:pPr>
            <a:r>
              <a:rPr lang="cs-CZ" sz="2000" dirty="0" smtClean="0"/>
              <a:t>Základní škola a Mateřská škola Zákupy, příspěvková organizace</a:t>
            </a:r>
          </a:p>
          <a:p>
            <a:pPr algn="ctr">
              <a:spcAft>
                <a:spcPts val="600"/>
              </a:spcAft>
            </a:pPr>
            <a:r>
              <a:rPr lang="cs-CZ" sz="2000" dirty="0" smtClean="0"/>
              <a:t>Školní 347, 471 23 Zákupy</a:t>
            </a:r>
          </a:p>
        </p:txBody>
      </p:sp>
    </p:spTree>
    <p:extLst>
      <p:ext uri="{BB962C8B-B14F-4D97-AF65-F5344CB8AC3E}">
        <p14:creationId xmlns:p14="http://schemas.microsoft.com/office/powerpoint/2010/main" val="42495489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7533" y="764704"/>
            <a:ext cx="2478965" cy="1512168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Tělesa jsou věci, předměty kolem nás</a:t>
            </a:r>
          </a:p>
          <a:p>
            <a:pPr lvl="1"/>
            <a:r>
              <a:rPr lang="cs-CZ" dirty="0" smtClean="0"/>
              <a:t>stůl</a:t>
            </a:r>
            <a:r>
              <a:rPr lang="cs-CZ" dirty="0"/>
              <a:t>, okno, </a:t>
            </a:r>
            <a:r>
              <a:rPr lang="cs-CZ" dirty="0" smtClean="0"/>
              <a:t>sešit, spolužák, květina, mobilní telefon, automobil, dům.</a:t>
            </a:r>
          </a:p>
          <a:p>
            <a:r>
              <a:rPr lang="cs-CZ" dirty="0" smtClean="0"/>
              <a:t>Tělesa jsou vytvořena z látek (materiálů)</a:t>
            </a:r>
          </a:p>
          <a:p>
            <a:pPr lvl="1"/>
            <a:r>
              <a:rPr lang="cs-CZ" dirty="0" smtClean="0"/>
              <a:t>dřevo, sklo, papír, voda, ocel, plast.</a:t>
            </a:r>
          </a:p>
          <a:p>
            <a:r>
              <a:rPr lang="cs-CZ" dirty="0" smtClean="0"/>
              <a:t>Tělesa mohou být z látek pevných, kapalných nebo plynných</a:t>
            </a:r>
          </a:p>
          <a:p>
            <a:pPr lvl="1"/>
            <a:r>
              <a:rPr lang="cs-CZ" dirty="0" smtClean="0"/>
              <a:t>kostka ledu, sirup </a:t>
            </a:r>
            <a:r>
              <a:rPr lang="cs-CZ" u="sng" dirty="0" smtClean="0"/>
              <a:t>v láhvi</a:t>
            </a:r>
            <a:r>
              <a:rPr lang="cs-CZ" dirty="0" smtClean="0"/>
              <a:t>, pára </a:t>
            </a:r>
            <a:r>
              <a:rPr lang="cs-CZ" u="sng" dirty="0" smtClean="0"/>
              <a:t>v hrnci</a:t>
            </a:r>
            <a:r>
              <a:rPr lang="cs-CZ" dirty="0" smtClean="0"/>
              <a:t>.</a:t>
            </a:r>
            <a:endParaRPr lang="cs-CZ" dirty="0"/>
          </a:p>
          <a:p>
            <a:r>
              <a:rPr lang="cs-CZ" dirty="0" smtClean="0"/>
              <a:t>Vlastnosti těles můžeme vnímat našimi smysly, nebo je měřit</a:t>
            </a:r>
          </a:p>
          <a:p>
            <a:pPr lvl="1"/>
            <a:r>
              <a:rPr lang="cs-CZ" dirty="0"/>
              <a:t>t</a:t>
            </a:r>
            <a:r>
              <a:rPr lang="cs-CZ" dirty="0" smtClean="0"/>
              <a:t>var, barvu, velikost, tvrdost, polohu.</a:t>
            </a:r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8" y="2449475"/>
            <a:ext cx="1109713" cy="1494615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2320" y="404664"/>
            <a:ext cx="637306" cy="864096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4464504"/>
            <a:ext cx="2088232" cy="1604845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6948264" y="6052646"/>
            <a:ext cx="194421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" dirty="0"/>
              <a:t>http://openphoto.net/volumes/sizes/arnie/15325/1.jpg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6660232" y="3933058"/>
            <a:ext cx="187220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" dirty="0"/>
              <a:t>http://www.clker.com/cliparts/9/2/1/9/11954371961701993589Gerald_G_Aster_Conspicuus.svg.med.png</a:t>
            </a:r>
          </a:p>
        </p:txBody>
      </p:sp>
      <p:sp>
        <p:nvSpPr>
          <p:cNvPr id="15" name="TextovéPole 14"/>
          <p:cNvSpPr txBox="1"/>
          <p:nvPr/>
        </p:nvSpPr>
        <p:spPr>
          <a:xfrm>
            <a:off x="7164288" y="1844825"/>
            <a:ext cx="17281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" dirty="0"/>
              <a:t>http://www.clker.com/cliparts/3/6/a/e/1194984436700707086wooden_table_benji_park_01.svg.med.png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7985971" y="404665"/>
            <a:ext cx="1158031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" dirty="0"/>
              <a:t>http://www.clker.com/cliparts/6/e/0/8/11949859741655051825glass.svg.med.png</a:t>
            </a:r>
          </a:p>
        </p:txBody>
      </p:sp>
      <p:sp>
        <p:nvSpPr>
          <p:cNvPr id="4" name="Obdélník 3"/>
          <p:cNvSpPr/>
          <p:nvPr/>
        </p:nvSpPr>
        <p:spPr>
          <a:xfrm>
            <a:off x="476203" y="1603881"/>
            <a:ext cx="5760000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76203" y="3140968"/>
            <a:ext cx="57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Obdélník 16"/>
          <p:cNvSpPr/>
          <p:nvPr/>
        </p:nvSpPr>
        <p:spPr>
          <a:xfrm>
            <a:off x="488294" y="4365104"/>
            <a:ext cx="5760000" cy="43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8" name="Obdélník 17"/>
          <p:cNvSpPr/>
          <p:nvPr/>
        </p:nvSpPr>
        <p:spPr>
          <a:xfrm>
            <a:off x="476203" y="5573591"/>
            <a:ext cx="5760000" cy="504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616038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13" grpId="0" animBg="1"/>
      <p:bldP spid="17" grpId="0" animBg="1"/>
      <p:bldP spid="1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Tělesa -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/>
          <a:lstStyle/>
          <a:p>
            <a:r>
              <a:rPr lang="cs-CZ" dirty="0" smtClean="0"/>
              <a:t>Kolik smyslů máš? Jaké vlastnosti těles můžeš díky nim popsat?</a:t>
            </a:r>
          </a:p>
          <a:p>
            <a:r>
              <a:rPr lang="cs-CZ" dirty="0" smtClean="0"/>
              <a:t>Který z pojmů vyjadřuje těleso</a:t>
            </a:r>
            <a:br>
              <a:rPr lang="cs-CZ" dirty="0" smtClean="0"/>
            </a:br>
            <a:r>
              <a:rPr lang="cs-CZ" dirty="0" smtClean="0"/>
              <a:t>a který ne?</a:t>
            </a:r>
          </a:p>
          <a:p>
            <a:pPr marL="457200" lvl="1" indent="0">
              <a:buNone/>
            </a:pPr>
            <a:r>
              <a:rPr lang="cs-CZ" dirty="0" smtClean="0"/>
              <a:t>Kámen, pohoří Alpy, Tichý oceán, Slunce, zrcadlo, počítač, vůně růže, kniha, mlha, zub, tygr.</a:t>
            </a:r>
          </a:p>
          <a:p>
            <a:r>
              <a:rPr lang="cs-CZ" dirty="0" smtClean="0"/>
              <a:t>Kdy se voda v přírodě vyskytuje jako pevná látka, kapalina a plyn?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516218" y="1526595"/>
            <a:ext cx="2268253" cy="1512168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516217" y="3038765"/>
            <a:ext cx="226825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" dirty="0"/>
              <a:t>http://www.publicdomainpictures.net/pictures/20000/nahled/woman-smelling-flowers.jpg</a:t>
            </a:r>
          </a:p>
        </p:txBody>
      </p:sp>
    </p:spTree>
    <p:extLst>
      <p:ext uri="{BB962C8B-B14F-4D97-AF65-F5344CB8AC3E}">
        <p14:creationId xmlns:p14="http://schemas.microsoft.com/office/powerpoint/2010/main" val="24131376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Za látku považujeme TĚLESO, jehož složení se při dělení na menší části nemění – „Je složeno z </a:t>
            </a:r>
            <a:r>
              <a:rPr lang="cs-CZ" u="sng" dirty="0" smtClean="0"/>
              <a:t>jedné</a:t>
            </a:r>
            <a:r>
              <a:rPr lang="cs-CZ" dirty="0" smtClean="0"/>
              <a:t> </a:t>
            </a:r>
            <a:r>
              <a:rPr lang="cs-CZ" b="1" dirty="0" smtClean="0"/>
              <a:t>LÁTKY“</a:t>
            </a:r>
            <a:r>
              <a:rPr lang="cs-CZ" dirty="0" smtClean="0"/>
              <a:t>.</a:t>
            </a:r>
          </a:p>
          <a:p>
            <a:r>
              <a:rPr lang="cs-CZ" dirty="0" smtClean="0"/>
              <a:t>Z látek mohou být věci, které nejsou tělesy, např. pára u žehličky, řeka, mrak, pohoří.</a:t>
            </a:r>
          </a:p>
          <a:p>
            <a:r>
              <a:rPr lang="cs-CZ" dirty="0" smtClean="0"/>
              <a:t>Některé látky jsou směsí jiných, jednodušších látek, např. žula.</a:t>
            </a:r>
          </a:p>
          <a:p>
            <a:r>
              <a:rPr lang="cs-CZ" dirty="0" smtClean="0"/>
              <a:t>Látky mohou být pevné, kapalné</a:t>
            </a:r>
            <a:br>
              <a:rPr lang="cs-CZ" dirty="0" smtClean="0"/>
            </a:br>
            <a:r>
              <a:rPr lang="cs-CZ" dirty="0" smtClean="0"/>
              <a:t>a plynné – těmto stavům říkáme SKUPENSTVÍ.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406" y="764704"/>
            <a:ext cx="1871074" cy="1584176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6790612" y="2420890"/>
            <a:ext cx="21602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" dirty="0"/>
              <a:t>http://www.clker.com/cliparts/3/3/7/c/11954311701328276421liftarn_Steam_iron.svg.med.png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4641" y="2924945"/>
            <a:ext cx="2303016" cy="1354715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516216" y="4293098"/>
            <a:ext cx="2434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" dirty="0"/>
              <a:t>http://upload.wikimedia.org/wikipedia/commons/5/5c/Mineraly.sk_-_granit.jpg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0184" y="4688885"/>
            <a:ext cx="2252256" cy="154842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280184" y="6237312"/>
            <a:ext cx="2252256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" dirty="0"/>
              <a:t>http://openphoto.net/volumes/sizes/pixelperfectstock/8771/1.jpg</a:t>
            </a:r>
          </a:p>
        </p:txBody>
      </p:sp>
    </p:spTree>
    <p:extLst>
      <p:ext uri="{BB962C8B-B14F-4D97-AF65-F5344CB8AC3E}">
        <p14:creationId xmlns:p14="http://schemas.microsoft.com/office/powerpoint/2010/main" val="263945692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Vlastnosti látek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Pevné</a:t>
            </a:r>
          </a:p>
          <a:p>
            <a:pPr lvl="1"/>
            <a:r>
              <a:rPr lang="cs-CZ" dirty="0" smtClean="0"/>
              <a:t>Nemění svůj tvar ani objem, mohou být křehké, pružné nebo tvárné. Mají různou tvrdost.</a:t>
            </a:r>
          </a:p>
          <a:p>
            <a:r>
              <a:rPr lang="cs-CZ" dirty="0" smtClean="0"/>
              <a:t>Kapalné</a:t>
            </a:r>
          </a:p>
          <a:p>
            <a:pPr lvl="1"/>
            <a:r>
              <a:rPr lang="cs-CZ" b="1" dirty="0" smtClean="0"/>
              <a:t>Tvar</a:t>
            </a:r>
            <a:r>
              <a:rPr lang="cs-CZ" dirty="0" smtClean="0"/>
              <a:t> mají podle nádoby, nemění svůj </a:t>
            </a:r>
            <a:r>
              <a:rPr lang="cs-CZ" b="1" dirty="0"/>
              <a:t>objem</a:t>
            </a:r>
            <a:r>
              <a:rPr lang="cs-CZ" dirty="0"/>
              <a:t> (jsou téměř </a:t>
            </a:r>
            <a:r>
              <a:rPr lang="cs-CZ" dirty="0" smtClean="0"/>
              <a:t>nestlačitelné), jsou tekuté,</a:t>
            </a:r>
            <a:br>
              <a:rPr lang="cs-CZ" dirty="0" smtClean="0"/>
            </a:br>
            <a:r>
              <a:rPr lang="cs-CZ" dirty="0" smtClean="0"/>
              <a:t>v klidu je hladina vodorovná.</a:t>
            </a:r>
          </a:p>
          <a:p>
            <a:r>
              <a:rPr lang="cs-CZ" dirty="0" smtClean="0"/>
              <a:t>Plynné</a:t>
            </a:r>
          </a:p>
          <a:p>
            <a:pPr lvl="1"/>
            <a:r>
              <a:rPr lang="cs-CZ" dirty="0" smtClean="0"/>
              <a:t>Vyplňují vždy celý uzavřený prostor, jsou rozpínavé, stlačitelné a tekuté.</a:t>
            </a:r>
          </a:p>
          <a:p>
            <a:r>
              <a:rPr lang="cs-CZ" dirty="0" smtClean="0">
                <a:solidFill>
                  <a:srgbClr val="0070C0"/>
                </a:solidFill>
              </a:rPr>
              <a:t>Tekuté?</a:t>
            </a:r>
          </a:p>
          <a:p>
            <a:pPr lvl="1"/>
            <a:r>
              <a:rPr lang="cs-CZ" dirty="0" smtClean="0"/>
              <a:t>Tekutiny se dají přelévat = kapaliny a plyny.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0367" y="2564904"/>
            <a:ext cx="1680186" cy="1008112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7260369" y="3573016"/>
            <a:ext cx="177612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" dirty="0"/>
              <a:t>http://upload.wikimedia.org/wikipedia/commons/8/8e/Szalka_petriego.jpg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149081"/>
            <a:ext cx="1533002" cy="144613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6444208" y="5661250"/>
            <a:ext cx="21810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" dirty="0"/>
              <a:t>http://www.clker.com/cliparts/8/4/9/9/11954217891490903037campinggas_mois_s_rinc__01r.svg.med.png</a:t>
            </a: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2027" y="836714"/>
            <a:ext cx="1386399" cy="1029367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6770864" y="1866081"/>
            <a:ext cx="18335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" dirty="0"/>
              <a:t>http://www.clker.com/cliparts/T/B/P/u/R/J/hammer-animation-7-md.png</a:t>
            </a: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589460"/>
            <a:ext cx="599598" cy="56136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6228186" y="3284985"/>
            <a:ext cx="103218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500" dirty="0"/>
              <a:t>http://www.clker.com/cliparts/f/V/S/I/i/v/blutube-md.png</a:t>
            </a:r>
          </a:p>
        </p:txBody>
      </p:sp>
      <p:sp>
        <p:nvSpPr>
          <p:cNvPr id="12" name="Obdélník 11"/>
          <p:cNvSpPr/>
          <p:nvPr/>
        </p:nvSpPr>
        <p:spPr>
          <a:xfrm>
            <a:off x="467544" y="1556792"/>
            <a:ext cx="57606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bdélník 12"/>
          <p:cNvSpPr/>
          <p:nvPr/>
        </p:nvSpPr>
        <p:spPr>
          <a:xfrm>
            <a:off x="467544" y="2940043"/>
            <a:ext cx="5760640" cy="9361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467544" y="4293096"/>
            <a:ext cx="576064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467544" y="5345391"/>
            <a:ext cx="5760640" cy="6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323335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Použité zdroje informací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8" y="1196752"/>
            <a:ext cx="9073007" cy="4896544"/>
          </a:xfrm>
        </p:spPr>
        <p:txBody>
          <a:bodyPr>
            <a:normAutofit/>
          </a:bodyPr>
          <a:lstStyle/>
          <a:p>
            <a:r>
              <a:rPr lang="cs-CZ" sz="1400" b="0" dirty="0" smtClean="0"/>
              <a:t>Literatura</a:t>
            </a:r>
            <a:r>
              <a:rPr lang="cs-CZ" sz="1600" b="0" dirty="0" smtClean="0"/>
              <a:t>:</a:t>
            </a:r>
          </a:p>
          <a:p>
            <a:pPr lvl="1"/>
            <a:r>
              <a:rPr lang="cs-CZ" sz="1000" b="0" dirty="0" smtClean="0"/>
              <a:t>Fyzika pro 6. ročník základní školy, Kolářová R., Bohuněk J., Prometheus, Praha 2006, 2. vyd.</a:t>
            </a:r>
          </a:p>
          <a:p>
            <a:pPr lvl="1"/>
            <a:r>
              <a:rPr lang="cs-CZ" sz="1000" b="0" dirty="0" smtClean="0"/>
              <a:t>Fyzika 6 </a:t>
            </a:r>
            <a:r>
              <a:rPr lang="cs-CZ" sz="1000" b="0" dirty="0"/>
              <a:t>pro </a:t>
            </a:r>
            <a:r>
              <a:rPr lang="cs-CZ" sz="1000" b="0" dirty="0" smtClean="0"/>
              <a:t>základní školy a víceletá gymnázia, kolektiv, Fraus, Plzeň 2004, 1. vyd.</a:t>
            </a:r>
          </a:p>
          <a:p>
            <a:pPr lvl="1"/>
            <a:r>
              <a:rPr lang="cs-CZ" sz="1000" b="0" dirty="0" smtClean="0"/>
              <a:t>Tematické prověrky z učiva fyziky základní školy 6, Bohuněk J., Hejnová E., Prometheus, Praha 2005, 1. vyd.</a:t>
            </a:r>
          </a:p>
          <a:p>
            <a:pPr lvl="1"/>
            <a:r>
              <a:rPr lang="cs-CZ" sz="1000" b="0" dirty="0" smtClean="0"/>
              <a:t>Fyzika 1 – Fyzikální veličiny a jejich měření, Tesař J., SPN, Praha 2007, 1. vyd.</a:t>
            </a:r>
          </a:p>
          <a:p>
            <a:r>
              <a:rPr lang="cs-CZ" sz="1400" b="0" dirty="0" smtClean="0"/>
              <a:t>Internet - obrázky:</a:t>
            </a:r>
          </a:p>
          <a:p>
            <a:pPr lvl="1"/>
            <a:r>
              <a:rPr lang="cs-CZ" sz="1000" dirty="0" smtClean="0"/>
              <a:t>Sklenice - </a:t>
            </a:r>
            <a:r>
              <a:rPr lang="cs-CZ" sz="1000" dirty="0" smtClean="0">
                <a:hlinkClick r:id="rId3"/>
              </a:rPr>
              <a:t>http</a:t>
            </a:r>
            <a:r>
              <a:rPr lang="cs-CZ" sz="1000" dirty="0">
                <a:hlinkClick r:id="rId3"/>
              </a:rPr>
              <a:t>://</a:t>
            </a:r>
            <a:r>
              <a:rPr lang="cs-CZ" sz="1000" dirty="0" smtClean="0">
                <a:hlinkClick r:id="rId3"/>
              </a:rPr>
              <a:t>www.clker.com/cliparts/6/e/0/8/11949859741655051825glass.svg.med.png</a:t>
            </a:r>
            <a:endParaRPr lang="cs-CZ" sz="1000" dirty="0"/>
          </a:p>
          <a:p>
            <a:pPr lvl="1"/>
            <a:r>
              <a:rPr lang="cs-CZ" sz="1000" dirty="0" smtClean="0"/>
              <a:t>Stůl -</a:t>
            </a:r>
            <a:r>
              <a:rPr lang="cs-CZ" sz="1000" dirty="0"/>
              <a:t> </a:t>
            </a:r>
            <a:r>
              <a:rPr lang="cs-CZ" sz="1000" dirty="0" smtClean="0">
                <a:hlinkClick r:id="rId4"/>
              </a:rPr>
              <a:t>http</a:t>
            </a:r>
            <a:r>
              <a:rPr lang="cs-CZ" sz="1000" dirty="0">
                <a:hlinkClick r:id="rId4"/>
              </a:rPr>
              <a:t>://www.clker.com/cliparts/3/6/a/e/1194984436700707086wooden_table_benji_park_01.svg.med.png</a:t>
            </a:r>
            <a:endParaRPr lang="cs-CZ" sz="1000" dirty="0"/>
          </a:p>
          <a:p>
            <a:pPr lvl="1"/>
            <a:r>
              <a:rPr lang="cs-CZ" sz="1000" dirty="0" smtClean="0"/>
              <a:t>Květina </a:t>
            </a:r>
            <a:r>
              <a:rPr lang="cs-CZ" sz="1000" dirty="0"/>
              <a:t>- </a:t>
            </a:r>
            <a:r>
              <a:rPr lang="cs-CZ" sz="1000" dirty="0" smtClean="0">
                <a:hlinkClick r:id="rId5"/>
              </a:rPr>
              <a:t>http</a:t>
            </a:r>
            <a:r>
              <a:rPr lang="cs-CZ" sz="1000" dirty="0">
                <a:hlinkClick r:id="rId5"/>
              </a:rPr>
              <a:t>://</a:t>
            </a:r>
            <a:r>
              <a:rPr lang="cs-CZ" sz="1000" dirty="0" smtClean="0">
                <a:hlinkClick r:id="rId5"/>
              </a:rPr>
              <a:t>www.clker.com/cliparts/9/2/1/9/11954371961701993589Gerald_G_Aster_Conspicuus.svg.med.png</a:t>
            </a:r>
            <a:endParaRPr lang="cs-CZ" sz="1000" dirty="0" smtClean="0"/>
          </a:p>
          <a:p>
            <a:pPr lvl="1"/>
            <a:r>
              <a:rPr lang="cs-CZ" sz="1000" dirty="0" smtClean="0"/>
              <a:t>Dřevo </a:t>
            </a:r>
            <a:r>
              <a:rPr lang="cs-CZ" sz="1000" dirty="0"/>
              <a:t>- </a:t>
            </a:r>
            <a:r>
              <a:rPr lang="cs-CZ" sz="1000" dirty="0">
                <a:hlinkClick r:id="rId6"/>
              </a:rPr>
              <a:t>http://</a:t>
            </a:r>
            <a:r>
              <a:rPr lang="cs-CZ" sz="1000" dirty="0" smtClean="0">
                <a:hlinkClick r:id="rId6"/>
              </a:rPr>
              <a:t>openphoto.net/volumes/sizes/arnie/15325/1.jpg</a:t>
            </a:r>
            <a:endParaRPr lang="cs-CZ" sz="1000" dirty="0" smtClean="0"/>
          </a:p>
          <a:p>
            <a:pPr lvl="1"/>
            <a:r>
              <a:rPr lang="cs-CZ" sz="1000" dirty="0"/>
              <a:t>Čich - </a:t>
            </a:r>
            <a:r>
              <a:rPr lang="cs-CZ" sz="1000" dirty="0">
                <a:hlinkClick r:id="rId7"/>
              </a:rPr>
              <a:t>http://</a:t>
            </a:r>
            <a:r>
              <a:rPr lang="cs-CZ" sz="1000" dirty="0" smtClean="0">
                <a:hlinkClick r:id="rId7"/>
              </a:rPr>
              <a:t>www.publicdomainpictures.net/pictures/20000/nahled/woman-smelling-flowers.jpg</a:t>
            </a:r>
            <a:endParaRPr lang="cs-CZ" sz="1000" dirty="0" smtClean="0"/>
          </a:p>
          <a:p>
            <a:pPr lvl="1"/>
            <a:r>
              <a:rPr lang="cs-CZ" sz="1000" dirty="0" smtClean="0"/>
              <a:t>Žehlička </a:t>
            </a:r>
            <a:r>
              <a:rPr lang="cs-CZ" sz="1000" dirty="0"/>
              <a:t>- </a:t>
            </a:r>
            <a:r>
              <a:rPr lang="cs-CZ" sz="1000" dirty="0">
                <a:hlinkClick r:id="rId8"/>
              </a:rPr>
              <a:t>http://</a:t>
            </a:r>
            <a:r>
              <a:rPr lang="cs-CZ" sz="1000" dirty="0" smtClean="0">
                <a:hlinkClick r:id="rId8"/>
              </a:rPr>
              <a:t>www.clker.com/cliparts/3/3/7/c/11954311701328276421liftarn_Steam_iron.svg.med.png</a:t>
            </a:r>
            <a:endParaRPr lang="cs-CZ" sz="1000" dirty="0" smtClean="0"/>
          </a:p>
          <a:p>
            <a:pPr lvl="1"/>
            <a:r>
              <a:rPr lang="cs-CZ" sz="1000" dirty="0" smtClean="0"/>
              <a:t>Žula </a:t>
            </a:r>
            <a:r>
              <a:rPr lang="cs-CZ" sz="1000" dirty="0"/>
              <a:t>- </a:t>
            </a:r>
            <a:r>
              <a:rPr lang="cs-CZ" sz="1000" dirty="0">
                <a:hlinkClick r:id="rId9"/>
              </a:rPr>
              <a:t>http://commons.wikimedia.org/wiki/File:Mineraly.sk_-_</a:t>
            </a:r>
            <a:r>
              <a:rPr lang="cs-CZ" sz="1000" dirty="0" smtClean="0">
                <a:hlinkClick r:id="rId9"/>
              </a:rPr>
              <a:t>granit.jpg</a:t>
            </a:r>
            <a:endParaRPr lang="cs-CZ" sz="1000" dirty="0" smtClean="0"/>
          </a:p>
          <a:p>
            <a:pPr lvl="1"/>
            <a:r>
              <a:rPr lang="cs-CZ" sz="1000" dirty="0" smtClean="0"/>
              <a:t>Led </a:t>
            </a:r>
            <a:r>
              <a:rPr lang="cs-CZ" sz="1000" dirty="0"/>
              <a:t>- </a:t>
            </a:r>
            <a:r>
              <a:rPr lang="cs-CZ" sz="1000" dirty="0">
                <a:hlinkClick r:id="rId10"/>
              </a:rPr>
              <a:t>http://</a:t>
            </a:r>
            <a:r>
              <a:rPr lang="cs-CZ" sz="1000" dirty="0" smtClean="0">
                <a:hlinkClick r:id="rId10"/>
              </a:rPr>
              <a:t>openphoto.net/volumes/sizes/pixelperfectstock/8771/1.jpg</a:t>
            </a:r>
            <a:endParaRPr lang="cs-CZ" sz="1000" dirty="0" smtClean="0"/>
          </a:p>
          <a:p>
            <a:pPr lvl="1"/>
            <a:r>
              <a:rPr lang="cs-CZ" sz="1000" dirty="0" smtClean="0"/>
              <a:t>Kladivo </a:t>
            </a:r>
            <a:r>
              <a:rPr lang="cs-CZ" sz="1000" dirty="0"/>
              <a:t>- </a:t>
            </a:r>
            <a:r>
              <a:rPr lang="cs-CZ" sz="1000" dirty="0">
                <a:hlinkClick r:id="rId11"/>
              </a:rPr>
              <a:t>http://</a:t>
            </a:r>
            <a:r>
              <a:rPr lang="cs-CZ" sz="1000" dirty="0" smtClean="0">
                <a:hlinkClick r:id="rId11"/>
              </a:rPr>
              <a:t>www.clker.com/cliparts/T/B/P/u/R/J/hammer-animation-7-md.png</a:t>
            </a:r>
            <a:endParaRPr lang="cs-CZ" sz="1000" dirty="0" smtClean="0"/>
          </a:p>
          <a:p>
            <a:pPr lvl="1"/>
            <a:r>
              <a:rPr lang="cs-CZ" sz="1000" dirty="0" smtClean="0"/>
              <a:t>Zkumavka </a:t>
            </a:r>
            <a:r>
              <a:rPr lang="cs-CZ" sz="1000" dirty="0"/>
              <a:t>- </a:t>
            </a:r>
            <a:r>
              <a:rPr lang="cs-CZ" sz="1000" dirty="0">
                <a:hlinkClick r:id="rId12"/>
              </a:rPr>
              <a:t>http://</a:t>
            </a:r>
            <a:r>
              <a:rPr lang="cs-CZ" sz="1000" dirty="0" smtClean="0">
                <a:hlinkClick r:id="rId12"/>
              </a:rPr>
              <a:t>www.clker.com/cliparts/f/V/S/I/i/v/blutube-md.png</a:t>
            </a:r>
            <a:endParaRPr lang="cs-CZ" sz="1000" dirty="0" smtClean="0"/>
          </a:p>
          <a:p>
            <a:pPr lvl="1"/>
            <a:r>
              <a:rPr lang="cs-CZ" sz="1000" dirty="0" smtClean="0"/>
              <a:t>Miska </a:t>
            </a:r>
            <a:r>
              <a:rPr lang="cs-CZ" sz="1000" dirty="0"/>
              <a:t>- </a:t>
            </a:r>
            <a:r>
              <a:rPr lang="cs-CZ" sz="1000" dirty="0">
                <a:hlinkClick r:id="rId13"/>
              </a:rPr>
              <a:t>http://</a:t>
            </a:r>
            <a:r>
              <a:rPr lang="cs-CZ" sz="1000" dirty="0" smtClean="0">
                <a:hlinkClick r:id="rId13"/>
              </a:rPr>
              <a:t>upload.wikimedia.org/wikipedia/commons/8/8e/Szalka_petriego.jpg</a:t>
            </a:r>
            <a:endParaRPr lang="cs-CZ" sz="1000" dirty="0" smtClean="0"/>
          </a:p>
          <a:p>
            <a:pPr lvl="1"/>
            <a:r>
              <a:rPr lang="cs-CZ" sz="1000" dirty="0" smtClean="0"/>
              <a:t>Plyn </a:t>
            </a:r>
            <a:r>
              <a:rPr lang="cs-CZ" sz="1000" dirty="0"/>
              <a:t>- </a:t>
            </a:r>
            <a:r>
              <a:rPr lang="cs-CZ" sz="1000" dirty="0">
                <a:hlinkClick r:id="rId14"/>
              </a:rPr>
              <a:t>http://www.clker.com/cliparts/8/4/9/9/11954217891490903037campinggas_mois_s_rinc__</a:t>
            </a:r>
            <a:r>
              <a:rPr lang="cs-CZ" sz="1000" dirty="0" smtClean="0">
                <a:hlinkClick r:id="rId14"/>
              </a:rPr>
              <a:t>01r.svg.med.png</a:t>
            </a:r>
            <a:endParaRPr lang="cs-CZ" sz="1000" dirty="0" smtClean="0"/>
          </a:p>
          <a:p>
            <a:pPr lvl="1"/>
            <a:endParaRPr lang="cs-CZ" sz="1000" dirty="0"/>
          </a:p>
          <a:p>
            <a:pPr lvl="1"/>
            <a:endParaRPr lang="cs-CZ" sz="1000" dirty="0" smtClean="0"/>
          </a:p>
          <a:p>
            <a:pPr lvl="1"/>
            <a:endParaRPr lang="cs-CZ" sz="900" dirty="0"/>
          </a:p>
          <a:p>
            <a:pPr lvl="1"/>
            <a:endParaRPr lang="cs-CZ" sz="900" dirty="0" smtClean="0"/>
          </a:p>
        </p:txBody>
      </p:sp>
    </p:spTree>
    <p:extLst>
      <p:ext uri="{BB962C8B-B14F-4D97-AF65-F5344CB8AC3E}">
        <p14:creationId xmlns:p14="http://schemas.microsoft.com/office/powerpoint/2010/main" val="259694026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605</TotalTime>
  <Words>585</Words>
  <Application>Microsoft Office PowerPoint</Application>
  <PresentationFormat>Předvádění na obrazovce (4:3)</PresentationFormat>
  <Paragraphs>97</Paragraphs>
  <Slides>6</Slides>
  <Notes>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Motiv systému Office</vt:lpstr>
      <vt:lpstr>Fyzika 6. ročník Fyzikální tělesa, látky, vlastnosti látek Ing. Milan Dufek</vt:lpstr>
      <vt:lpstr>Tělesa</vt:lpstr>
      <vt:lpstr>Tělesa - otázky</vt:lpstr>
      <vt:lpstr>Látky</vt:lpstr>
      <vt:lpstr>Vlastnosti látek</vt:lpstr>
      <vt:lpstr>Použité zdroje informací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</dc:creator>
  <cp:lastModifiedBy>Milan</cp:lastModifiedBy>
  <cp:revision>107</cp:revision>
  <dcterms:created xsi:type="dcterms:W3CDTF">2012-06-03T21:25:08Z</dcterms:created>
  <dcterms:modified xsi:type="dcterms:W3CDTF">2012-06-25T21:53:02Z</dcterms:modified>
</cp:coreProperties>
</file>