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F0C8"/>
    <a:srgbClr val="D4EEC6"/>
    <a:srgbClr val="D2EFD7"/>
    <a:srgbClr val="00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84852" autoAdjust="0"/>
  </p:normalViewPr>
  <p:slideViewPr>
    <p:cSldViewPr>
      <p:cViewPr varScale="1">
        <p:scale>
          <a:sx n="95" d="100"/>
          <a:sy n="95" d="100"/>
        </p:scale>
        <p:origin x="-4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0DFDE-722F-4FAB-9139-932DF54A9C00}" type="datetimeFigureOut">
              <a:rPr lang="cs-CZ" smtClean="0"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5A3DF-02F6-4792-A40D-6B73B9953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050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23F6-44D0-4790-8226-AD567EEFD6B7}" type="datetimeFigureOut">
              <a:rPr lang="cs-CZ" smtClean="0"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8A20-8CCC-43F5-850B-3989E2AE0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5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smtClean="0"/>
              <a:t>Fyzikální tělesa, látky, vlastnosti látek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Pokládám jako otázky, čekám na vhodnou odpověď.</a:t>
            </a:r>
          </a:p>
          <a:p>
            <a:endParaRPr lang="cs-CZ" dirty="0" smtClean="0"/>
          </a:p>
          <a:p>
            <a:r>
              <a:rPr lang="cs-CZ" dirty="0" smtClean="0"/>
              <a:t>Sklenice - http://www.clker.com/cliparts/6/e/0/8/11949859741655051825glass.svg.med.png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Stůl - </a:t>
            </a:r>
            <a:r>
              <a:rPr lang="cs-CZ" sz="800" dirty="0" smtClean="0"/>
              <a:t>http://www.clker.com/cliparts/3/6/a/e/1194984436700707086wooden_table_benji_park_01.svg.med.png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Květina - </a:t>
            </a:r>
            <a:r>
              <a:rPr lang="cs-CZ" sz="800" dirty="0" smtClean="0"/>
              <a:t>http://www.clker.com/cliparts/9/2/1/9/11954371961701993589Gerald_G_Aster_Conspicuus.svg.med.png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Dřevo - </a:t>
            </a:r>
            <a:r>
              <a:rPr lang="cs-CZ" sz="800" dirty="0" smtClean="0"/>
              <a:t>http://openphoto.net/volumes/sizes/arnie/15325/1.jpg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827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Zrak,</a:t>
            </a:r>
            <a:r>
              <a:rPr lang="cs-CZ" baseline="0" dirty="0" smtClean="0"/>
              <a:t> sluch, čich, chuť, hmat</a:t>
            </a:r>
          </a:p>
          <a:p>
            <a:r>
              <a:rPr lang="cs-CZ" baseline="0" dirty="0" smtClean="0"/>
              <a:t>Alpy, oceán, vůně, mlha – NE, nelze určit velikost</a:t>
            </a:r>
          </a:p>
          <a:p>
            <a:endParaRPr lang="cs-CZ" baseline="0" dirty="0" smtClean="0"/>
          </a:p>
          <a:p>
            <a:r>
              <a:rPr lang="cs-CZ" baseline="0" dirty="0" smtClean="0"/>
              <a:t>Čich - http://www.publicdomainpictures.net/pictures/20000/nahled/woman-smelling-flowers.jpg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961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Rekapitulace – zdůraznit.</a:t>
            </a:r>
          </a:p>
          <a:p>
            <a:endParaRPr lang="cs-CZ" dirty="0" smtClean="0"/>
          </a:p>
          <a:p>
            <a:r>
              <a:rPr lang="cs-CZ" dirty="0" smtClean="0"/>
              <a:t>Žehlička</a:t>
            </a:r>
            <a:r>
              <a:rPr lang="cs-CZ" baseline="0" dirty="0" smtClean="0"/>
              <a:t> - http://www.clker.com/cliparts/3/3/7/c/11954311701328276421liftarn_Steam_iron.svg.med.png</a:t>
            </a:r>
          </a:p>
          <a:p>
            <a:r>
              <a:rPr lang="cs-CZ" dirty="0" smtClean="0"/>
              <a:t>Žula - http://upload.wikimedia.org/wikipedia/commons/5/5c/Mineraly.sk_-_granit.jpg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Led - </a:t>
            </a:r>
            <a:r>
              <a:rPr lang="cs-CZ" sz="1200" dirty="0" smtClean="0"/>
              <a:t>http://openphoto.net/volumes/sizes/pixelperfectstock/8771/1.jpg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13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Kladu jako otázky a čekám na vhodné odpovědi.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Kladivo - </a:t>
            </a:r>
            <a:r>
              <a:rPr lang="cs-CZ" sz="800" dirty="0" smtClean="0"/>
              <a:t>http://www.clker.com/cliparts/T/B/P/u/R/J/hammer-animation-7-md.png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800" dirty="0" smtClean="0"/>
              <a:t>Zkumavka - </a:t>
            </a:r>
            <a:r>
              <a:rPr lang="cs-CZ" sz="600" dirty="0" smtClean="0"/>
              <a:t>http://www.clker.com/cliparts/f/V/S/I/i/v/blutube-md.png</a:t>
            </a:r>
          </a:p>
          <a:p>
            <a:r>
              <a:rPr lang="cs-CZ" dirty="0" smtClean="0"/>
              <a:t>Miska - http://upload.wikimedia.org/wikipedia/commons/8/8e/Szalka_petriego.jpg</a:t>
            </a:r>
          </a:p>
          <a:p>
            <a:r>
              <a:rPr lang="cs-CZ" dirty="0" smtClean="0"/>
              <a:t>Plyn - http://www.clker.com/cliparts/8/4/9/9/11954217891490903037campinggas_mois_s_rinc__01r.svg.med.png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1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9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/>
              <a:t>25.6.2012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90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8" name="TextovéPole 7"/>
          <p:cNvSpPr txBox="1"/>
          <p:nvPr userDrawn="1"/>
        </p:nvSpPr>
        <p:spPr>
          <a:xfrm>
            <a:off x="35495" y="5229197"/>
            <a:ext cx="385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/>
              <a:t>Výukový materiál zpracovaný v rámci </a:t>
            </a:r>
            <a:r>
              <a:rPr lang="cs-CZ" sz="1500" b="1" dirty="0" smtClean="0"/>
              <a:t>projektu</a:t>
            </a:r>
          </a:p>
        </p:txBody>
      </p:sp>
    </p:spTree>
    <p:extLst>
      <p:ext uri="{BB962C8B-B14F-4D97-AF65-F5344CB8AC3E}">
        <p14:creationId xmlns:p14="http://schemas.microsoft.com/office/powerpoint/2010/main" val="356379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8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44625"/>
            <a:ext cx="9073008" cy="105727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7" y="1196752"/>
            <a:ext cx="6480720" cy="4896544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31A-49D4-4507-B61A-3211FBD5BBBD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8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4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3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/>
              <a:t>25.6.2012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7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0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0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3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5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8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90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5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ker.com/cliparts/3/3/7/c/11954311701328276421liftarn_Steam_iron.svg.med.png" TargetMode="External"/><Relationship Id="rId13" Type="http://schemas.openxmlformats.org/officeDocument/2006/relationships/hyperlink" Target="http://upload.wikimedia.org/wikipedia/commons/8/8e/Szalka_petriego.jpg" TargetMode="External"/><Relationship Id="rId3" Type="http://schemas.openxmlformats.org/officeDocument/2006/relationships/hyperlink" Target="http://www.clker.com/cliparts/6/e/0/8/11949859741655051825glass.svg.med.png" TargetMode="External"/><Relationship Id="rId7" Type="http://schemas.openxmlformats.org/officeDocument/2006/relationships/hyperlink" Target="http://www.publicdomainpictures.net/pictures/20000/nahled/woman-smelling-flowers.jpg" TargetMode="External"/><Relationship Id="rId12" Type="http://schemas.openxmlformats.org/officeDocument/2006/relationships/hyperlink" Target="http://www.clker.com/cliparts/f/V/S/I/i/v/blutube-md.p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photo.net/volumes/sizes/arnie/15325/1.jpg" TargetMode="External"/><Relationship Id="rId11" Type="http://schemas.openxmlformats.org/officeDocument/2006/relationships/hyperlink" Target="http://www.clker.com/cliparts/T/B/P/u/R/J/hammer-animation-7-md.png" TargetMode="External"/><Relationship Id="rId5" Type="http://schemas.openxmlformats.org/officeDocument/2006/relationships/hyperlink" Target="http://www.clker.com/cliparts/9/2/1/9/11954371961701993589Gerald_G_Aster_Conspicuus.svg.med.png" TargetMode="External"/><Relationship Id="rId10" Type="http://schemas.openxmlformats.org/officeDocument/2006/relationships/hyperlink" Target="http://openphoto.net/volumes/sizes/pixelperfectstock/8771/1.jpg" TargetMode="External"/><Relationship Id="rId4" Type="http://schemas.openxmlformats.org/officeDocument/2006/relationships/hyperlink" Target="http://www.clker.com/cliparts/3/6/a/e/1194984436700707086wooden_table_benji_park_01.svg.med.png" TargetMode="External"/><Relationship Id="rId9" Type="http://schemas.openxmlformats.org/officeDocument/2006/relationships/hyperlink" Target="http://commons.wikimedia.org/wiki/File:Mineraly.sk_-_granit.jpg" TargetMode="External"/><Relationship Id="rId14" Type="http://schemas.openxmlformats.org/officeDocument/2006/relationships/hyperlink" Target="http://www.clker.com/cliparts/8/4/9/9/11954217891490903037campinggas_mois_s_rinc__01r.svg.med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5" y="980728"/>
            <a:ext cx="9072000" cy="180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b="1" dirty="0" smtClean="0"/>
              <a:t>Fyzika</a:t>
            </a:r>
            <a:r>
              <a:rPr lang="cs-CZ" sz="4800" b="1" dirty="0" smtClean="0"/>
              <a:t> 6. </a:t>
            </a:r>
            <a:r>
              <a:rPr lang="cs-CZ" sz="4800" b="1" dirty="0"/>
              <a:t>ročník</a:t>
            </a:r>
            <a:br>
              <a:rPr lang="cs-CZ" sz="4800" b="1" dirty="0"/>
            </a:br>
            <a:r>
              <a:rPr lang="cs-CZ" sz="4800" b="1" dirty="0" smtClean="0"/>
              <a:t>Fyzikální tělesa, látky, vlastnosti látek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Ing. Milan Dufek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848872" cy="1800000"/>
          </a:xfrm>
          <a:noFill/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Cíl: </a:t>
            </a:r>
            <a:r>
              <a:rPr lang="cs-CZ" sz="2400" b="1" dirty="0">
                <a:solidFill>
                  <a:schemeClr val="tx1"/>
                </a:solidFill>
              </a:rPr>
              <a:t>Upevnit učivo </a:t>
            </a:r>
            <a:r>
              <a:rPr lang="cs-CZ" sz="2400" b="1" dirty="0" smtClean="0">
                <a:solidFill>
                  <a:schemeClr val="tx1"/>
                </a:solidFill>
              </a:rPr>
              <a:t>– těleso, látka, vlastnosti látek, skupenství </a:t>
            </a:r>
            <a:endParaRPr lang="cs-CZ" sz="2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Časový nárok: 20 </a:t>
            </a:r>
            <a:r>
              <a:rPr lang="cs-CZ" sz="2400" b="1" dirty="0">
                <a:solidFill>
                  <a:schemeClr val="tx1"/>
                </a:solidFill>
              </a:rPr>
              <a:t>min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Pomůcky: PC, dataprojektor, interaktivní tabule</a:t>
            </a:r>
            <a:endParaRPr lang="cs-CZ" sz="2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Metodické </a:t>
            </a:r>
            <a:r>
              <a:rPr lang="cs-CZ" sz="2400" b="1" dirty="0">
                <a:solidFill>
                  <a:schemeClr val="tx1"/>
                </a:solidFill>
              </a:rPr>
              <a:t>pokyny k </a:t>
            </a:r>
            <a:r>
              <a:rPr lang="cs-CZ" sz="2400" b="1" dirty="0" smtClean="0">
                <a:solidFill>
                  <a:schemeClr val="tx1"/>
                </a:solidFill>
              </a:rPr>
              <a:t>využití: </a:t>
            </a:r>
            <a:r>
              <a:rPr lang="cs-CZ" sz="2400" b="1" dirty="0">
                <a:solidFill>
                  <a:schemeClr val="tx1"/>
                </a:solidFill>
              </a:rPr>
              <a:t>procvičovací část </a:t>
            </a:r>
            <a:r>
              <a:rPr lang="cs-CZ" sz="2400" b="1" dirty="0" smtClean="0">
                <a:solidFill>
                  <a:schemeClr val="tx1"/>
                </a:solidFill>
              </a:rPr>
              <a:t>hodiny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64780" y="123605"/>
            <a:ext cx="7871717" cy="7848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000" dirty="0" smtClean="0"/>
              <a:t>Základní škola a Mateřská škola Zákupy, příspěvková organizace</a:t>
            </a:r>
          </a:p>
          <a:p>
            <a:pPr algn="ctr">
              <a:spcAft>
                <a:spcPts val="600"/>
              </a:spcAft>
            </a:pPr>
            <a:r>
              <a:rPr lang="cs-CZ" sz="2000" dirty="0" smtClean="0"/>
              <a:t>Školní 347, 471 23 Zákupy</a:t>
            </a:r>
          </a:p>
        </p:txBody>
      </p:sp>
    </p:spTree>
    <p:extLst>
      <p:ext uri="{BB962C8B-B14F-4D97-AF65-F5344CB8AC3E}">
        <p14:creationId xmlns:p14="http://schemas.microsoft.com/office/powerpoint/2010/main" val="42495489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533" y="764704"/>
            <a:ext cx="2478965" cy="151216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Tělesa jsou věci, předměty kolem nás</a:t>
            </a:r>
          </a:p>
          <a:p>
            <a:pPr lvl="1"/>
            <a:r>
              <a:rPr lang="cs-CZ" dirty="0" smtClean="0"/>
              <a:t>stůl</a:t>
            </a:r>
            <a:r>
              <a:rPr lang="cs-CZ" dirty="0"/>
              <a:t>, okno, </a:t>
            </a:r>
            <a:r>
              <a:rPr lang="cs-CZ" dirty="0" smtClean="0"/>
              <a:t>sešit, spolužák, květina, mobilní telefon, automobil, dům.</a:t>
            </a:r>
          </a:p>
          <a:p>
            <a:r>
              <a:rPr lang="cs-CZ" dirty="0" smtClean="0"/>
              <a:t>Tělesa jsou vytvořena z látek (materiálů)</a:t>
            </a:r>
          </a:p>
          <a:p>
            <a:pPr lvl="1"/>
            <a:r>
              <a:rPr lang="cs-CZ" dirty="0" smtClean="0"/>
              <a:t>dřevo, sklo, papír, voda, ocel, plast.</a:t>
            </a:r>
          </a:p>
          <a:p>
            <a:r>
              <a:rPr lang="cs-CZ" dirty="0" smtClean="0"/>
              <a:t>Tělesa mohou být z látek pevných, kapalných nebo plynných</a:t>
            </a:r>
          </a:p>
          <a:p>
            <a:pPr lvl="1"/>
            <a:r>
              <a:rPr lang="cs-CZ" dirty="0" smtClean="0"/>
              <a:t>kostka ledu, sirup </a:t>
            </a:r>
            <a:r>
              <a:rPr lang="cs-CZ" u="sng" dirty="0" smtClean="0"/>
              <a:t>v láhvi</a:t>
            </a:r>
            <a:r>
              <a:rPr lang="cs-CZ" dirty="0" smtClean="0"/>
              <a:t>, pára </a:t>
            </a:r>
            <a:r>
              <a:rPr lang="cs-CZ" u="sng" dirty="0" smtClean="0"/>
              <a:t>v hrnci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Vlastnosti těles můžeme vnímat našimi smysly, nebo je měřit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var, barvu, velikost, tvrdost, polohu.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8" y="2449475"/>
            <a:ext cx="1109713" cy="149461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04664"/>
            <a:ext cx="637306" cy="864096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464504"/>
            <a:ext cx="2088232" cy="1604845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6948264" y="6052646"/>
            <a:ext cx="194421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" dirty="0"/>
              <a:t>http://openphoto.net/volumes/sizes/arnie/15325/1.jpg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660232" y="393305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" dirty="0"/>
              <a:t>http://www.clker.com/cliparts/9/2/1/9/11954371961701993589Gerald_G_Aster_Conspicuus.svg.med.png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164288" y="1844825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" dirty="0"/>
              <a:t>http://www.clker.com/cliparts/3/6/a/e/1194984436700707086wooden_table_benji_park_01.svg.med.png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985971" y="404665"/>
            <a:ext cx="115803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" dirty="0"/>
              <a:t>http://www.clker.com/cliparts/6/e/0/8/11949859741655051825glass.svg.med.png</a:t>
            </a:r>
          </a:p>
        </p:txBody>
      </p:sp>
      <p:sp>
        <p:nvSpPr>
          <p:cNvPr id="4" name="Obdélník 3"/>
          <p:cNvSpPr/>
          <p:nvPr/>
        </p:nvSpPr>
        <p:spPr>
          <a:xfrm>
            <a:off x="476203" y="1603881"/>
            <a:ext cx="576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76203" y="3140968"/>
            <a:ext cx="57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488294" y="4365104"/>
            <a:ext cx="57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476203" y="5573591"/>
            <a:ext cx="5760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1603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  <p:bldP spid="13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Tělesa -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cs-CZ" dirty="0" smtClean="0"/>
              <a:t>Kolik smyslů máš? Jaké vlastnosti těles můžeš díky nim popsat?</a:t>
            </a:r>
          </a:p>
          <a:p>
            <a:r>
              <a:rPr lang="cs-CZ" dirty="0" smtClean="0"/>
              <a:t>Který z pojmů vyjadřuje těleso</a:t>
            </a:r>
            <a:br>
              <a:rPr lang="cs-CZ" dirty="0" smtClean="0"/>
            </a:br>
            <a:r>
              <a:rPr lang="cs-CZ" dirty="0" smtClean="0"/>
              <a:t>a který ne?</a:t>
            </a:r>
          </a:p>
          <a:p>
            <a:pPr marL="457200" lvl="1" indent="0">
              <a:buNone/>
            </a:pPr>
            <a:r>
              <a:rPr lang="cs-CZ" dirty="0" smtClean="0"/>
              <a:t>Kámen, pohoří Alpy, Tichý oceán, Slunce, zrcadlo, počítač, vůně růže, kniha, mlha, zub, tygr.</a:t>
            </a:r>
          </a:p>
          <a:p>
            <a:r>
              <a:rPr lang="cs-CZ" dirty="0" smtClean="0"/>
              <a:t>Kdy se voda v přírodě vyskytuje jako pevná látka, kapalina a plyn?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16218" y="1526595"/>
            <a:ext cx="2268253" cy="151216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516217" y="3038765"/>
            <a:ext cx="22682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" dirty="0"/>
              <a:t>http://www.publicdomainpictures.net/pictures/20000/nahled/woman-smelling-flowers.jpg</a:t>
            </a:r>
          </a:p>
        </p:txBody>
      </p:sp>
    </p:spTree>
    <p:extLst>
      <p:ext uri="{BB962C8B-B14F-4D97-AF65-F5344CB8AC3E}">
        <p14:creationId xmlns:p14="http://schemas.microsoft.com/office/powerpoint/2010/main" val="24131376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 látku považujeme TĚLESO, jehož složení se při dělení na menší části nemění – „Je složeno z </a:t>
            </a:r>
            <a:r>
              <a:rPr lang="cs-CZ" u="sng" dirty="0" smtClean="0"/>
              <a:t>jedné</a:t>
            </a:r>
            <a:r>
              <a:rPr lang="cs-CZ" dirty="0" smtClean="0"/>
              <a:t> </a:t>
            </a:r>
            <a:r>
              <a:rPr lang="cs-CZ" b="1" dirty="0" smtClean="0"/>
              <a:t>LÁTKY“</a:t>
            </a:r>
            <a:r>
              <a:rPr lang="cs-CZ" dirty="0" smtClean="0"/>
              <a:t>.</a:t>
            </a:r>
          </a:p>
          <a:p>
            <a:r>
              <a:rPr lang="cs-CZ" dirty="0" smtClean="0"/>
              <a:t>Z látek mohou být věci, které nejsou tělesy, např. pára u žehličky, řeka, mrak, pohoří.</a:t>
            </a:r>
          </a:p>
          <a:p>
            <a:r>
              <a:rPr lang="cs-CZ" dirty="0" smtClean="0"/>
              <a:t>Některé látky jsou směsí jiných, jednodušších látek, např. žula.</a:t>
            </a:r>
          </a:p>
          <a:p>
            <a:r>
              <a:rPr lang="cs-CZ" dirty="0" smtClean="0"/>
              <a:t>Látky mohou být pevné, kapalné</a:t>
            </a:r>
            <a:br>
              <a:rPr lang="cs-CZ" dirty="0" smtClean="0"/>
            </a:br>
            <a:r>
              <a:rPr lang="cs-CZ" dirty="0" smtClean="0"/>
              <a:t>a plynné – těmto stavům říkáme SKUPENSTVÍ.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06" y="764704"/>
            <a:ext cx="1871074" cy="158417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790612" y="242089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" dirty="0"/>
              <a:t>http://www.clker.com/cliparts/3/3/7/c/11954311701328276421liftarn_Steam_iron.svg.med.png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641" y="2924945"/>
            <a:ext cx="2303016" cy="135471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516216" y="4293098"/>
            <a:ext cx="2434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" dirty="0"/>
              <a:t>http://upload.wikimedia.org/wikipedia/commons/5/5c/Mineraly.sk_-_granit.jpg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184" y="4688885"/>
            <a:ext cx="2252256" cy="154842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280184" y="6237312"/>
            <a:ext cx="22522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" dirty="0"/>
              <a:t>http://openphoto.net/volumes/sizes/pixelperfectstock/8771/1.jpg</a:t>
            </a:r>
          </a:p>
        </p:txBody>
      </p:sp>
    </p:spTree>
    <p:extLst>
      <p:ext uri="{BB962C8B-B14F-4D97-AF65-F5344CB8AC3E}">
        <p14:creationId xmlns:p14="http://schemas.microsoft.com/office/powerpoint/2010/main" val="26394569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látek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Pevné</a:t>
            </a:r>
          </a:p>
          <a:p>
            <a:pPr lvl="1"/>
            <a:r>
              <a:rPr lang="cs-CZ" dirty="0" smtClean="0"/>
              <a:t>Nemění svůj tvar ani objem, mohou být křehké, pružné nebo tvárné. Mají různou tvrdost.</a:t>
            </a:r>
          </a:p>
          <a:p>
            <a:r>
              <a:rPr lang="cs-CZ" dirty="0" smtClean="0"/>
              <a:t>Kapalné</a:t>
            </a:r>
          </a:p>
          <a:p>
            <a:pPr lvl="1"/>
            <a:r>
              <a:rPr lang="cs-CZ" b="1" dirty="0" smtClean="0"/>
              <a:t>Tvar</a:t>
            </a:r>
            <a:r>
              <a:rPr lang="cs-CZ" dirty="0" smtClean="0"/>
              <a:t> mají podle nádoby, nemění svůj </a:t>
            </a:r>
            <a:r>
              <a:rPr lang="cs-CZ" b="1" dirty="0"/>
              <a:t>objem</a:t>
            </a:r>
            <a:r>
              <a:rPr lang="cs-CZ" dirty="0"/>
              <a:t> (jsou téměř </a:t>
            </a:r>
            <a:r>
              <a:rPr lang="cs-CZ" dirty="0" smtClean="0"/>
              <a:t>nestlačitelné), jsou tekuté,</a:t>
            </a:r>
            <a:br>
              <a:rPr lang="cs-CZ" dirty="0" smtClean="0"/>
            </a:br>
            <a:r>
              <a:rPr lang="cs-CZ" dirty="0" smtClean="0"/>
              <a:t>v klidu je hladina vodorovná.</a:t>
            </a:r>
          </a:p>
          <a:p>
            <a:r>
              <a:rPr lang="cs-CZ" dirty="0" smtClean="0"/>
              <a:t>Plynné</a:t>
            </a:r>
          </a:p>
          <a:p>
            <a:pPr lvl="1"/>
            <a:r>
              <a:rPr lang="cs-CZ" dirty="0" smtClean="0"/>
              <a:t>Vyplňují vždy celý uzavřený prostor, jsou rozpínavé, stlačitelné a tekuté.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Tekuté?</a:t>
            </a:r>
          </a:p>
          <a:p>
            <a:pPr lvl="1"/>
            <a:r>
              <a:rPr lang="cs-CZ" dirty="0" smtClean="0"/>
              <a:t>Tekutiny se dají přelévat = kapaliny a plyny.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367" y="2564904"/>
            <a:ext cx="1680186" cy="100811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260369" y="3573016"/>
            <a:ext cx="1776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" dirty="0"/>
              <a:t>http://upload.wikimedia.org/wikipedia/commons/8/8e/Szalka_petriego.jpg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149081"/>
            <a:ext cx="1533002" cy="144613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444208" y="5661250"/>
            <a:ext cx="218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" dirty="0"/>
              <a:t>http://www.clker.com/cliparts/8/4/9/9/11954217891490903037campinggas_mois_s_rinc__01r.svg.med.png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027" y="836714"/>
            <a:ext cx="1386399" cy="102936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770864" y="1866081"/>
            <a:ext cx="1833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" dirty="0"/>
              <a:t>http://www.clker.com/cliparts/T/B/P/u/R/J/hammer-animation-7-md.png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589460"/>
            <a:ext cx="599598" cy="56136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6228186" y="3284985"/>
            <a:ext cx="10321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" dirty="0"/>
              <a:t>http://www.clker.com/cliparts/f/V/S/I/i/v/blutube-md.png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67544" y="1556792"/>
            <a:ext cx="57606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67544" y="2940043"/>
            <a:ext cx="57606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467544" y="4293096"/>
            <a:ext cx="576064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67544" y="5345391"/>
            <a:ext cx="576064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2333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8" y="1196752"/>
            <a:ext cx="9073007" cy="4896544"/>
          </a:xfrm>
        </p:spPr>
        <p:txBody>
          <a:bodyPr>
            <a:normAutofit/>
          </a:bodyPr>
          <a:lstStyle/>
          <a:p>
            <a:r>
              <a:rPr lang="cs-CZ" sz="1400" b="0" dirty="0" smtClean="0"/>
              <a:t>Literatura</a:t>
            </a:r>
            <a:r>
              <a:rPr lang="cs-CZ" sz="1600" b="0" dirty="0" smtClean="0"/>
              <a:t>:</a:t>
            </a:r>
          </a:p>
          <a:p>
            <a:pPr lvl="1"/>
            <a:r>
              <a:rPr lang="cs-CZ" sz="1000" b="0" dirty="0" smtClean="0"/>
              <a:t>Fyzika pro 6. ročník základní školy, Kolářová R., Bohuněk J., Prometheus, Praha 2006, 2. vyd.</a:t>
            </a:r>
          </a:p>
          <a:p>
            <a:pPr lvl="1"/>
            <a:r>
              <a:rPr lang="cs-CZ" sz="1000" b="0" dirty="0" smtClean="0"/>
              <a:t>Fyzika 6 </a:t>
            </a:r>
            <a:r>
              <a:rPr lang="cs-CZ" sz="1000" b="0" dirty="0"/>
              <a:t>pro </a:t>
            </a:r>
            <a:r>
              <a:rPr lang="cs-CZ" sz="1000" b="0" dirty="0" smtClean="0"/>
              <a:t>základní školy a víceletá gymnázia, kolektiv, Fraus, Plzeň 2004, 1. vyd.</a:t>
            </a:r>
          </a:p>
          <a:p>
            <a:pPr lvl="1"/>
            <a:r>
              <a:rPr lang="cs-CZ" sz="1000" b="0" dirty="0" smtClean="0"/>
              <a:t>Tematické prověrky z učiva fyziky základní školy 6, Bohuněk J., Hejnová E., Prometheus, Praha 2005, 1. vyd.</a:t>
            </a:r>
          </a:p>
          <a:p>
            <a:pPr lvl="1"/>
            <a:r>
              <a:rPr lang="cs-CZ" sz="1000" b="0" dirty="0" smtClean="0"/>
              <a:t>Fyzika 1 – Fyzikální veličiny a jejich měření, Tesař J., SPN, Praha 2007, 1. vyd.</a:t>
            </a:r>
          </a:p>
          <a:p>
            <a:r>
              <a:rPr lang="cs-CZ" sz="1400" b="0" dirty="0" smtClean="0"/>
              <a:t>Internet - obrázky:</a:t>
            </a:r>
          </a:p>
          <a:p>
            <a:pPr lvl="1"/>
            <a:r>
              <a:rPr lang="cs-CZ" sz="1000" dirty="0" smtClean="0"/>
              <a:t>Sklenice - </a:t>
            </a:r>
            <a:r>
              <a:rPr lang="cs-CZ" sz="1000" dirty="0" smtClean="0">
                <a:hlinkClick r:id="rId3"/>
              </a:rPr>
              <a:t>http</a:t>
            </a:r>
            <a:r>
              <a:rPr lang="cs-CZ" sz="1000" dirty="0">
                <a:hlinkClick r:id="rId3"/>
              </a:rPr>
              <a:t>://</a:t>
            </a:r>
            <a:r>
              <a:rPr lang="cs-CZ" sz="1000" dirty="0" smtClean="0">
                <a:hlinkClick r:id="rId3"/>
              </a:rPr>
              <a:t>www.clker.com/cliparts/6/e/0/8/11949859741655051825glass.svg.med.png</a:t>
            </a:r>
            <a:endParaRPr lang="cs-CZ" sz="1000" dirty="0"/>
          </a:p>
          <a:p>
            <a:pPr lvl="1"/>
            <a:r>
              <a:rPr lang="cs-CZ" sz="1000" dirty="0" smtClean="0"/>
              <a:t>Stůl -</a:t>
            </a:r>
            <a:r>
              <a:rPr lang="cs-CZ" sz="1000" dirty="0"/>
              <a:t> </a:t>
            </a:r>
            <a:r>
              <a:rPr lang="cs-CZ" sz="1000" dirty="0" smtClean="0">
                <a:hlinkClick r:id="rId4"/>
              </a:rPr>
              <a:t>http</a:t>
            </a:r>
            <a:r>
              <a:rPr lang="cs-CZ" sz="1000" dirty="0">
                <a:hlinkClick r:id="rId4"/>
              </a:rPr>
              <a:t>://www.clker.com/cliparts/3/6/a/e/1194984436700707086wooden_table_benji_park_01.svg.med.png</a:t>
            </a:r>
            <a:endParaRPr lang="cs-CZ" sz="1000" dirty="0"/>
          </a:p>
          <a:p>
            <a:pPr lvl="1"/>
            <a:r>
              <a:rPr lang="cs-CZ" sz="1000" dirty="0" smtClean="0"/>
              <a:t>Květina </a:t>
            </a:r>
            <a:r>
              <a:rPr lang="cs-CZ" sz="1000" dirty="0"/>
              <a:t>- </a:t>
            </a:r>
            <a:r>
              <a:rPr lang="cs-CZ" sz="1000" dirty="0" smtClean="0">
                <a:hlinkClick r:id="rId5"/>
              </a:rPr>
              <a:t>http</a:t>
            </a:r>
            <a:r>
              <a:rPr lang="cs-CZ" sz="1000" dirty="0">
                <a:hlinkClick r:id="rId5"/>
              </a:rPr>
              <a:t>://</a:t>
            </a:r>
            <a:r>
              <a:rPr lang="cs-CZ" sz="1000" dirty="0" smtClean="0">
                <a:hlinkClick r:id="rId5"/>
              </a:rPr>
              <a:t>www.clker.com/cliparts/9/2/1/9/11954371961701993589Gerald_G_Aster_Conspicuus.svg.med.png</a:t>
            </a:r>
            <a:endParaRPr lang="cs-CZ" sz="1000" dirty="0" smtClean="0"/>
          </a:p>
          <a:p>
            <a:pPr lvl="1"/>
            <a:r>
              <a:rPr lang="cs-CZ" sz="1000" dirty="0" smtClean="0"/>
              <a:t>Dřevo </a:t>
            </a:r>
            <a:r>
              <a:rPr lang="cs-CZ" sz="1000" dirty="0"/>
              <a:t>- </a:t>
            </a:r>
            <a:r>
              <a:rPr lang="cs-CZ" sz="1000" dirty="0">
                <a:hlinkClick r:id="rId6"/>
              </a:rPr>
              <a:t>http://</a:t>
            </a:r>
            <a:r>
              <a:rPr lang="cs-CZ" sz="1000" dirty="0" smtClean="0">
                <a:hlinkClick r:id="rId6"/>
              </a:rPr>
              <a:t>openphoto.net/volumes/sizes/arnie/15325/1.jpg</a:t>
            </a:r>
            <a:endParaRPr lang="cs-CZ" sz="1000" dirty="0" smtClean="0"/>
          </a:p>
          <a:p>
            <a:pPr lvl="1"/>
            <a:r>
              <a:rPr lang="cs-CZ" sz="1000" dirty="0"/>
              <a:t>Čich - </a:t>
            </a:r>
            <a:r>
              <a:rPr lang="cs-CZ" sz="1000" dirty="0">
                <a:hlinkClick r:id="rId7"/>
              </a:rPr>
              <a:t>http://</a:t>
            </a:r>
            <a:r>
              <a:rPr lang="cs-CZ" sz="1000" dirty="0" smtClean="0">
                <a:hlinkClick r:id="rId7"/>
              </a:rPr>
              <a:t>www.publicdomainpictures.net/pictures/20000/nahled/woman-smelling-flowers.jpg</a:t>
            </a:r>
            <a:endParaRPr lang="cs-CZ" sz="1000" dirty="0" smtClean="0"/>
          </a:p>
          <a:p>
            <a:pPr lvl="1"/>
            <a:r>
              <a:rPr lang="cs-CZ" sz="1000" dirty="0" smtClean="0"/>
              <a:t>Žehlička </a:t>
            </a:r>
            <a:r>
              <a:rPr lang="cs-CZ" sz="1000" dirty="0"/>
              <a:t>- </a:t>
            </a:r>
            <a:r>
              <a:rPr lang="cs-CZ" sz="1000" dirty="0">
                <a:hlinkClick r:id="rId8"/>
              </a:rPr>
              <a:t>http://</a:t>
            </a:r>
            <a:r>
              <a:rPr lang="cs-CZ" sz="1000" dirty="0" smtClean="0">
                <a:hlinkClick r:id="rId8"/>
              </a:rPr>
              <a:t>www.clker.com/cliparts/3/3/7/c/11954311701328276421liftarn_Steam_iron.svg.med.png</a:t>
            </a:r>
            <a:endParaRPr lang="cs-CZ" sz="1000" dirty="0" smtClean="0"/>
          </a:p>
          <a:p>
            <a:pPr lvl="1"/>
            <a:r>
              <a:rPr lang="cs-CZ" sz="1000" dirty="0" smtClean="0"/>
              <a:t>Žula </a:t>
            </a:r>
            <a:r>
              <a:rPr lang="cs-CZ" sz="1000" dirty="0"/>
              <a:t>- </a:t>
            </a:r>
            <a:r>
              <a:rPr lang="cs-CZ" sz="1000" dirty="0">
                <a:hlinkClick r:id="rId9"/>
              </a:rPr>
              <a:t>http://commons.wikimedia.org/wiki/File:Mineraly.sk_-_</a:t>
            </a:r>
            <a:r>
              <a:rPr lang="cs-CZ" sz="1000" dirty="0" smtClean="0">
                <a:hlinkClick r:id="rId9"/>
              </a:rPr>
              <a:t>granit.jpg</a:t>
            </a:r>
            <a:endParaRPr lang="cs-CZ" sz="1000" dirty="0" smtClean="0"/>
          </a:p>
          <a:p>
            <a:pPr lvl="1"/>
            <a:r>
              <a:rPr lang="cs-CZ" sz="1000" dirty="0" smtClean="0"/>
              <a:t>Led </a:t>
            </a:r>
            <a:r>
              <a:rPr lang="cs-CZ" sz="1000" dirty="0"/>
              <a:t>- </a:t>
            </a:r>
            <a:r>
              <a:rPr lang="cs-CZ" sz="1000" dirty="0">
                <a:hlinkClick r:id="rId10"/>
              </a:rPr>
              <a:t>http://</a:t>
            </a:r>
            <a:r>
              <a:rPr lang="cs-CZ" sz="1000" dirty="0" smtClean="0">
                <a:hlinkClick r:id="rId10"/>
              </a:rPr>
              <a:t>openphoto.net/volumes/sizes/pixelperfectstock/8771/1.jpg</a:t>
            </a:r>
            <a:endParaRPr lang="cs-CZ" sz="1000" dirty="0" smtClean="0"/>
          </a:p>
          <a:p>
            <a:pPr lvl="1"/>
            <a:r>
              <a:rPr lang="cs-CZ" sz="1000" dirty="0" smtClean="0"/>
              <a:t>Kladivo </a:t>
            </a:r>
            <a:r>
              <a:rPr lang="cs-CZ" sz="1000" dirty="0"/>
              <a:t>- </a:t>
            </a:r>
            <a:r>
              <a:rPr lang="cs-CZ" sz="1000" dirty="0">
                <a:hlinkClick r:id="rId11"/>
              </a:rPr>
              <a:t>http://</a:t>
            </a:r>
            <a:r>
              <a:rPr lang="cs-CZ" sz="1000" dirty="0" smtClean="0">
                <a:hlinkClick r:id="rId11"/>
              </a:rPr>
              <a:t>www.clker.com/cliparts/T/B/P/u/R/J/hammer-animation-7-md.png</a:t>
            </a:r>
            <a:endParaRPr lang="cs-CZ" sz="1000" dirty="0" smtClean="0"/>
          </a:p>
          <a:p>
            <a:pPr lvl="1"/>
            <a:r>
              <a:rPr lang="cs-CZ" sz="1000" dirty="0" smtClean="0"/>
              <a:t>Zkumavka </a:t>
            </a:r>
            <a:r>
              <a:rPr lang="cs-CZ" sz="1000" dirty="0"/>
              <a:t>- </a:t>
            </a:r>
            <a:r>
              <a:rPr lang="cs-CZ" sz="1000" dirty="0">
                <a:hlinkClick r:id="rId12"/>
              </a:rPr>
              <a:t>http://</a:t>
            </a:r>
            <a:r>
              <a:rPr lang="cs-CZ" sz="1000" dirty="0" smtClean="0">
                <a:hlinkClick r:id="rId12"/>
              </a:rPr>
              <a:t>www.clker.com/cliparts/f/V/S/I/i/v/blutube-md.png</a:t>
            </a:r>
            <a:endParaRPr lang="cs-CZ" sz="1000" dirty="0" smtClean="0"/>
          </a:p>
          <a:p>
            <a:pPr lvl="1"/>
            <a:r>
              <a:rPr lang="cs-CZ" sz="1000" dirty="0" smtClean="0"/>
              <a:t>Miska </a:t>
            </a:r>
            <a:r>
              <a:rPr lang="cs-CZ" sz="1000" dirty="0"/>
              <a:t>- </a:t>
            </a:r>
            <a:r>
              <a:rPr lang="cs-CZ" sz="1000" dirty="0">
                <a:hlinkClick r:id="rId13"/>
              </a:rPr>
              <a:t>http://</a:t>
            </a:r>
            <a:r>
              <a:rPr lang="cs-CZ" sz="1000" dirty="0" smtClean="0">
                <a:hlinkClick r:id="rId13"/>
              </a:rPr>
              <a:t>upload.wikimedia.org/wikipedia/commons/8/8e/Szalka_petriego.jpg</a:t>
            </a:r>
            <a:endParaRPr lang="cs-CZ" sz="1000" dirty="0" smtClean="0"/>
          </a:p>
          <a:p>
            <a:pPr lvl="1"/>
            <a:r>
              <a:rPr lang="cs-CZ" sz="1000" dirty="0" smtClean="0"/>
              <a:t>Plyn </a:t>
            </a:r>
            <a:r>
              <a:rPr lang="cs-CZ" sz="1000" dirty="0"/>
              <a:t>- </a:t>
            </a:r>
            <a:r>
              <a:rPr lang="cs-CZ" sz="1000" dirty="0">
                <a:hlinkClick r:id="rId14"/>
              </a:rPr>
              <a:t>http://www.clker.com/cliparts/8/4/9/9/11954217891490903037campinggas_mois_s_rinc__</a:t>
            </a:r>
            <a:r>
              <a:rPr lang="cs-CZ" sz="1000" dirty="0" smtClean="0">
                <a:hlinkClick r:id="rId14"/>
              </a:rPr>
              <a:t>01r.svg.med.png</a:t>
            </a:r>
            <a:endParaRPr lang="cs-CZ" sz="1000" dirty="0" smtClean="0"/>
          </a:p>
          <a:p>
            <a:pPr lvl="1"/>
            <a:endParaRPr lang="cs-CZ" sz="1000" dirty="0"/>
          </a:p>
          <a:p>
            <a:pPr lvl="1"/>
            <a:endParaRPr lang="cs-CZ" sz="1000" dirty="0" smtClean="0"/>
          </a:p>
          <a:p>
            <a:pPr lvl="1"/>
            <a:endParaRPr lang="cs-CZ" sz="900" dirty="0"/>
          </a:p>
          <a:p>
            <a:pPr lvl="1"/>
            <a:endParaRPr lang="cs-CZ" sz="900" dirty="0" smtClean="0"/>
          </a:p>
        </p:txBody>
      </p:sp>
    </p:spTree>
    <p:extLst>
      <p:ext uri="{BB962C8B-B14F-4D97-AF65-F5344CB8AC3E}">
        <p14:creationId xmlns:p14="http://schemas.microsoft.com/office/powerpoint/2010/main" val="25969402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605</TotalTime>
  <Words>585</Words>
  <Application>Microsoft Office PowerPoint</Application>
  <PresentationFormat>Předvádění na obrazovce (4:3)</PresentationFormat>
  <Paragraphs>97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Fyzika 6. ročník Fyzikální tělesa, látky, vlastnosti látek Ing. Milan Dufek</vt:lpstr>
      <vt:lpstr>Tělesa</vt:lpstr>
      <vt:lpstr>Tělesa - otázky</vt:lpstr>
      <vt:lpstr>Látky</vt:lpstr>
      <vt:lpstr>Vlastnosti látek</vt:lpstr>
      <vt:lpstr>Použité zdroje informací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107</cp:revision>
  <dcterms:created xsi:type="dcterms:W3CDTF">2012-06-03T21:25:08Z</dcterms:created>
  <dcterms:modified xsi:type="dcterms:W3CDTF">2012-06-25T21:53:02Z</dcterms:modified>
</cp:coreProperties>
</file>