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4" r:id="rId3"/>
    <p:sldId id="268" r:id="rId4"/>
    <p:sldId id="258" r:id="rId5"/>
    <p:sldId id="259" r:id="rId6"/>
    <p:sldId id="260" r:id="rId7"/>
    <p:sldId id="261" r:id="rId8"/>
    <p:sldId id="269" r:id="rId9"/>
    <p:sldId id="272" r:id="rId10"/>
    <p:sldId id="27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08" autoAdjust="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DE68183-1AA7-4AD5-B10F-963CF59CDC13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9210305-03E7-477F-81B6-DF8D773BAC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7649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8800F60-B76C-4071-8A14-369207442E12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E5BD03D-FA85-4524-BBC2-D3B48C02E4D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7510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http://cs.wikipedia.org/wiki/Soubor:Hazard_C.svg&gt;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http://cs.wikipedia.org/wiki/Soubor:Hydrogen-iodide-3D-vdW.svg&gt;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http://edu.uhk.cz/titrace/laborator.html &gt;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http://cs.wikipedia.org/wiki/Soubor:Sulfuric-acid-3D-vdW.png&gt;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</a:t>
            </a:r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http://cs.wikipedia.org/wiki/Soubor:Nitric-acid-3D-vdW.png&gt;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cit. 2011-06-13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]</a:t>
            </a: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901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01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01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01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01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0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A5E1F10-3C48-4EA0-A1E9-698DE986B80C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C15C0E-8243-49E6-B7FC-09F5A130EB3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6E880-5D25-4102-8255-B1BF98A29715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EB6BE-8714-490E-BB08-F0F4DE4C457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263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67A540-776A-49B0-8186-1D101B711C3C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FB897-6BA6-4834-95C5-BA881AE3C8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6761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BD3D01-0C9D-4729-B6E1-26DD58270CEC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DB65D-7668-434D-904B-7DA979F507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506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1481C6-34EF-417D-8E0E-8C1954C9D40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C1F6B-ACBA-42E4-BF2C-6B8AA100D5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6310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0015B7-1AED-44D4-99CE-7771F0C924F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866ED-7EA6-451B-94EF-2DCA4D6D57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160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0BEE3B-8E46-4886-8C12-37CC42C504DF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AB049-F554-4116-B01D-ED52AC7FA49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959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C02B5C-3F86-49DB-B71A-8225E584ADBD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98E02-C9F8-409C-976A-521318587A1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901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438003-3DA4-42B5-9257-F50AC66FF43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50757-7520-48C4-BF06-19647FF9E33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4366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EEFE45-60F2-40BA-8A66-71B0C83A4EA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42296-79EE-4970-AF66-B8E254C593D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37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7A285C-1133-4455-9DED-3F1B2B34F894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245EE-3FA9-468B-BB3A-85A9923EB7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2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90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A9017511-5578-45AD-9FB1-59AFDCE44CAD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891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891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80A7C0B-5C7A-4D06-821B-85625EA083F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b"/>
          <a:lstStyle/>
          <a:p>
            <a:pPr algn="ctr"/>
            <a:r>
              <a:rPr lang="cs-CZ" sz="7100" b="1" dirty="0" smtClean="0">
                <a:solidFill>
                  <a:srgbClr val="0033CC"/>
                </a:solidFill>
              </a:rPr>
              <a:t>Kyseliny</a:t>
            </a:r>
            <a:endParaRPr lang="cs-CZ" sz="7100" b="1" dirty="0">
              <a:solidFill>
                <a:srgbClr val="0033CC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Vypracovala: Mgr. Miroslava Komárová</a:t>
            </a:r>
            <a:endParaRPr lang="cs-CZ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835150" y="476250"/>
            <a:ext cx="446405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cs-CZ" dirty="0"/>
          </a:p>
          <a:p>
            <a:pPr>
              <a:spcBef>
                <a:spcPct val="50000"/>
              </a:spcBef>
            </a:pPr>
            <a:endParaRPr lang="cs-CZ" dirty="0"/>
          </a:p>
        </p:txBody>
      </p:sp>
      <p:pic>
        <p:nvPicPr>
          <p:cNvPr id="8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500702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88913"/>
            <a:ext cx="8229600" cy="1354137"/>
          </a:xfrm>
        </p:spPr>
        <p:txBody>
          <a:bodyPr anchor="ctr"/>
          <a:lstStyle/>
          <a:p>
            <a:pPr algn="ctr"/>
            <a:r>
              <a:rPr lang="cs-CZ" sz="5400" b="1" dirty="0">
                <a:latin typeface="Arial" charset="0"/>
              </a:rPr>
              <a:t>NÁZVOSLOVÍ KYSELIN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84213" y="2420938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39750" y="2205038"/>
            <a:ext cx="8135938" cy="436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cs-CZ" sz="2800"/>
              <a:t> kyselina sírová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cs-CZ" sz="2800"/>
              <a:t>kyselina uhličitá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cs-CZ" sz="2800"/>
              <a:t>kyselina dusičná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cs-CZ" sz="2800"/>
              <a:t>kyselina siřičitá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cs-CZ" sz="2800"/>
              <a:t>kyselina chlorná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cs-CZ" sz="2800"/>
              <a:t>kyselina bromitá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cs-CZ" sz="2800"/>
              <a:t>kyselina chloristá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4286248" y="1428736"/>
            <a:ext cx="446563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3600" dirty="0"/>
              <a:t>		H</a:t>
            </a:r>
            <a:r>
              <a:rPr lang="cs-CZ" sz="3600" baseline="-25000" dirty="0"/>
              <a:t>2</a:t>
            </a:r>
            <a:r>
              <a:rPr lang="cs-CZ" sz="3600" dirty="0"/>
              <a:t>SO</a:t>
            </a:r>
            <a:r>
              <a:rPr lang="cs-CZ" sz="3600" baseline="-25000" dirty="0"/>
              <a:t>4</a:t>
            </a:r>
          </a:p>
          <a:p>
            <a:endParaRPr lang="cs-CZ" sz="3600" dirty="0"/>
          </a:p>
          <a:p>
            <a:r>
              <a:rPr lang="cs-CZ" sz="3600" dirty="0"/>
              <a:t>HNO</a:t>
            </a:r>
            <a:r>
              <a:rPr lang="cs-CZ" sz="3600" baseline="-25000" dirty="0"/>
              <a:t>3	        </a:t>
            </a:r>
            <a:r>
              <a:rPr lang="cs-CZ" sz="3600" dirty="0"/>
              <a:t>H</a:t>
            </a:r>
            <a:r>
              <a:rPr lang="cs-CZ" sz="3600" baseline="-25000" dirty="0"/>
              <a:t>2</a:t>
            </a:r>
            <a:r>
              <a:rPr lang="cs-CZ" sz="3600" dirty="0"/>
              <a:t>CO</a:t>
            </a:r>
            <a:r>
              <a:rPr lang="cs-CZ" sz="3600" baseline="-25000" dirty="0"/>
              <a:t>3</a:t>
            </a:r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		HBrO</a:t>
            </a:r>
            <a:r>
              <a:rPr lang="cs-CZ" sz="3600" baseline="-25000" dirty="0"/>
              <a:t>2</a:t>
            </a:r>
            <a:endParaRPr lang="cs-CZ" sz="3600" dirty="0"/>
          </a:p>
          <a:p>
            <a:r>
              <a:rPr lang="cs-CZ" sz="3600" dirty="0"/>
              <a:t>HClO</a:t>
            </a:r>
            <a:r>
              <a:rPr lang="cs-CZ" sz="3600" baseline="-25000" dirty="0"/>
              <a:t>4 	</a:t>
            </a:r>
          </a:p>
          <a:p>
            <a:endParaRPr lang="cs-CZ" sz="3600" baseline="-25000" dirty="0"/>
          </a:p>
          <a:p>
            <a:r>
              <a:rPr lang="cs-CZ" sz="3600" baseline="-25000" dirty="0"/>
              <a:t>			</a:t>
            </a:r>
            <a:r>
              <a:rPr lang="cs-CZ" sz="3600" dirty="0"/>
              <a:t>H</a:t>
            </a:r>
            <a:r>
              <a:rPr lang="cs-CZ" sz="3600" baseline="-25000" dirty="0"/>
              <a:t>2</a:t>
            </a:r>
            <a:r>
              <a:rPr lang="cs-CZ" sz="3600" dirty="0"/>
              <a:t>SO</a:t>
            </a:r>
            <a:r>
              <a:rPr lang="cs-CZ" sz="3600" baseline="-25000" dirty="0"/>
              <a:t>3</a:t>
            </a:r>
          </a:p>
          <a:p>
            <a:r>
              <a:rPr lang="cs-CZ" sz="3600" dirty="0" err="1"/>
              <a:t>HClO</a:t>
            </a:r>
            <a:endParaRPr lang="cs-CZ" sz="3600" dirty="0"/>
          </a:p>
          <a:p>
            <a:endParaRPr lang="cs-CZ" sz="36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228599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EU V-2 Ch8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Miroslava Komárová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85786" y="2714619"/>
            <a:ext cx="8169302" cy="3417893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Kyseliny</a:t>
            </a:r>
            <a:endParaRPr lang="cs-CZ" dirty="0" smtClean="0"/>
          </a:p>
          <a:p>
            <a:r>
              <a:rPr lang="cs-CZ" dirty="0" smtClean="0"/>
              <a:t>Cíl: seznámení se s učivem o </a:t>
            </a:r>
            <a:r>
              <a:rPr lang="cs-CZ" dirty="0" smtClean="0"/>
              <a:t>kyselinách</a:t>
            </a:r>
            <a:endParaRPr lang="cs-CZ" dirty="0" smtClean="0"/>
          </a:p>
          <a:p>
            <a:r>
              <a:rPr lang="cs-CZ" dirty="0" smtClean="0"/>
              <a:t>Čas: 25 - 30 minut</a:t>
            </a:r>
          </a:p>
          <a:p>
            <a:r>
              <a:rPr lang="cs-CZ" dirty="0" smtClean="0"/>
              <a:t>Pomůcky: interaktivní </a:t>
            </a:r>
            <a:r>
              <a:rPr lang="cs-CZ" dirty="0" smtClean="0"/>
              <a:t>tabule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354138"/>
          </a:xfrm>
        </p:spPr>
        <p:txBody>
          <a:bodyPr anchor="ctr"/>
          <a:lstStyle/>
          <a:p>
            <a:pPr algn="ctr"/>
            <a:r>
              <a:rPr lang="cs-CZ" b="1">
                <a:latin typeface="Arial" charset="0"/>
              </a:rPr>
              <a:t>KYSELINY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4213" y="2420938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39750" y="2276475"/>
            <a:ext cx="8135938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u="sng"/>
              <a:t>zásady práce s kyselinami: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cs-CZ" sz="2800"/>
              <a:t> opatrnost – leptají pokožku, sliznici, zdraví škodlivé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cs-CZ" sz="2800"/>
              <a:t> ochranný oděv – brýle, ochranný štít, rukavice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cs-CZ" sz="2800"/>
              <a:t> vhodná obuv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508500"/>
            <a:ext cx="2087562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188913"/>
            <a:ext cx="7793037" cy="1462087"/>
          </a:xfrm>
        </p:spPr>
        <p:txBody>
          <a:bodyPr anchor="ctr"/>
          <a:lstStyle/>
          <a:p>
            <a:pPr algn="ctr"/>
            <a:r>
              <a:rPr lang="cs-CZ" b="1">
                <a:latin typeface="Arial" charset="0"/>
              </a:rPr>
              <a:t>CO JSOU KYSELINY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000239"/>
            <a:ext cx="8348662" cy="4524385"/>
          </a:xfrm>
        </p:spPr>
        <p:txBody>
          <a:bodyPr/>
          <a:lstStyle/>
          <a:p>
            <a:r>
              <a:rPr lang="cs-CZ" sz="2800" dirty="0">
                <a:latin typeface="Arial" charset="0"/>
              </a:rPr>
              <a:t>jsou dvou i </a:t>
            </a:r>
            <a:r>
              <a:rPr lang="cs-CZ" sz="2800" dirty="0" err="1">
                <a:latin typeface="Arial" charset="0"/>
              </a:rPr>
              <a:t>víceprvkové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dirty="0" smtClean="0">
                <a:latin typeface="Arial" charset="0"/>
              </a:rPr>
              <a:t>sloučeniny</a:t>
            </a:r>
          </a:p>
          <a:p>
            <a:r>
              <a:rPr lang="cs-CZ" sz="2800" dirty="0" smtClean="0">
                <a:latin typeface="Arial" charset="0"/>
              </a:rPr>
              <a:t>jsou tvořeny </a:t>
            </a:r>
            <a:r>
              <a:rPr lang="cs-CZ" sz="2800" dirty="0" smtClean="0">
                <a:latin typeface="Arial" charset="0"/>
              </a:rPr>
              <a:t>vodíkem, většinou i kyslíkem a dalším nekovovým prvkem (síra, </a:t>
            </a:r>
            <a:r>
              <a:rPr lang="cs-CZ" sz="2800" dirty="0">
                <a:latin typeface="Arial" charset="0"/>
              </a:rPr>
              <a:t>dusík, fosfor, halogeny</a:t>
            </a:r>
            <a:r>
              <a:rPr lang="cs-CZ" sz="2800" dirty="0" smtClean="0">
                <a:latin typeface="Arial" charset="0"/>
              </a:rPr>
              <a:t>)</a:t>
            </a:r>
            <a:endParaRPr lang="cs-CZ" sz="2800" dirty="0">
              <a:latin typeface="Arial" charset="0"/>
            </a:endParaRPr>
          </a:p>
          <a:p>
            <a:pPr>
              <a:buFontTx/>
              <a:buNone/>
            </a:pPr>
            <a:r>
              <a:rPr lang="cs-CZ" sz="2800" dirty="0">
                <a:latin typeface="Arial" charset="0"/>
              </a:rPr>
              <a:t>                 </a:t>
            </a:r>
          </a:p>
          <a:p>
            <a:pPr>
              <a:buFont typeface="Wingdings" pitchFamily="2" charset="2"/>
              <a:buNone/>
            </a:pPr>
            <a:r>
              <a:rPr lang="cs-CZ" sz="2800" dirty="0">
                <a:latin typeface="Arial" charset="0"/>
              </a:rPr>
              <a:t>- </a:t>
            </a:r>
            <a:r>
              <a:rPr lang="cs-CZ" sz="2800" u="sng" dirty="0">
                <a:latin typeface="Arial" charset="0"/>
              </a:rPr>
              <a:t>rozdělení:</a:t>
            </a:r>
          </a:p>
          <a:p>
            <a:r>
              <a:rPr lang="cs-CZ" sz="2800" dirty="0">
                <a:latin typeface="Arial" charset="0"/>
              </a:rPr>
              <a:t>kyslíkaté</a:t>
            </a:r>
          </a:p>
          <a:p>
            <a:r>
              <a:rPr lang="cs-CZ" sz="2800" dirty="0">
                <a:latin typeface="Arial" charset="0"/>
              </a:rPr>
              <a:t>bezkyslíkaté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188913"/>
            <a:ext cx="7793038" cy="1462087"/>
          </a:xfrm>
        </p:spPr>
        <p:txBody>
          <a:bodyPr anchor="ctr"/>
          <a:lstStyle/>
          <a:p>
            <a:pPr algn="ctr"/>
            <a:r>
              <a:rPr lang="cs-CZ" b="1">
                <a:latin typeface="Arial" charset="0"/>
              </a:rPr>
              <a:t>BEZKYSLÍKATÉ KYSELINY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1928802"/>
            <a:ext cx="8204200" cy="46085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>
                <a:latin typeface="Arial" charset="0"/>
              </a:rPr>
              <a:t>- </a:t>
            </a:r>
            <a:r>
              <a:rPr lang="cs-CZ" sz="2800" dirty="0">
                <a:latin typeface="Arial" charset="0"/>
              </a:rPr>
              <a:t>vznikají rozpuštěním některých plynů bez vázaného kyslíku ve vodě</a:t>
            </a:r>
          </a:p>
          <a:p>
            <a:pPr>
              <a:buFontTx/>
              <a:buNone/>
            </a:pPr>
            <a:r>
              <a:rPr lang="cs-CZ" sz="2800" dirty="0">
                <a:latin typeface="Arial" charset="0"/>
              </a:rPr>
              <a:t>- nazýváme </a:t>
            </a:r>
            <a:r>
              <a:rPr lang="cs-CZ" sz="2800" dirty="0" err="1" smtClean="0">
                <a:latin typeface="Arial" charset="0"/>
              </a:rPr>
              <a:t>halogenvodíkové</a:t>
            </a:r>
            <a:r>
              <a:rPr lang="cs-CZ" sz="2800" dirty="0" smtClean="0">
                <a:latin typeface="Arial" charset="0"/>
              </a:rPr>
              <a:t> </a:t>
            </a:r>
            <a:r>
              <a:rPr lang="cs-CZ" sz="2800" dirty="0">
                <a:latin typeface="Arial" charset="0"/>
              </a:rPr>
              <a:t>kyseliny</a:t>
            </a:r>
          </a:p>
          <a:p>
            <a:pPr>
              <a:buFontTx/>
              <a:buChar char="-"/>
            </a:pPr>
            <a:endParaRPr lang="cs-CZ" sz="2800" dirty="0">
              <a:latin typeface="Arial" charset="0"/>
            </a:endParaRPr>
          </a:p>
          <a:p>
            <a:r>
              <a:rPr lang="cs-CZ" sz="2800" dirty="0">
                <a:latin typeface="Arial" charset="0"/>
              </a:rPr>
              <a:t>HI – kyselina jodovodíková</a:t>
            </a:r>
          </a:p>
          <a:p>
            <a:r>
              <a:rPr lang="cs-CZ" sz="2800" dirty="0">
                <a:latin typeface="Arial" charset="0"/>
              </a:rPr>
              <a:t>HF – kyselina fluorovodíková</a:t>
            </a:r>
          </a:p>
          <a:p>
            <a:r>
              <a:rPr lang="cs-CZ" sz="2800" dirty="0" err="1">
                <a:latin typeface="Arial" charset="0"/>
              </a:rPr>
              <a:t>HBr</a:t>
            </a:r>
            <a:r>
              <a:rPr lang="cs-CZ" sz="2800" dirty="0">
                <a:latin typeface="Arial" charset="0"/>
              </a:rPr>
              <a:t> – kyselina bromovodíková</a:t>
            </a:r>
          </a:p>
          <a:p>
            <a:r>
              <a:rPr lang="cs-CZ" sz="2800" dirty="0" err="1">
                <a:latin typeface="Arial" charset="0"/>
              </a:rPr>
              <a:t>HCl</a:t>
            </a:r>
            <a:r>
              <a:rPr lang="cs-CZ" sz="2800" dirty="0">
                <a:latin typeface="Arial" charset="0"/>
              </a:rPr>
              <a:t> – kyselina chlorovodíková</a:t>
            </a:r>
          </a:p>
          <a:p>
            <a:r>
              <a:rPr lang="cs-CZ" sz="2800" dirty="0">
                <a:latin typeface="Arial" charset="0"/>
              </a:rPr>
              <a:t>H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S – kyselina sirovodíková (</a:t>
            </a:r>
            <a:r>
              <a:rPr lang="cs-CZ" sz="2800" dirty="0" err="1">
                <a:latin typeface="Arial" charset="0"/>
              </a:rPr>
              <a:t>sulfanová</a:t>
            </a:r>
            <a:r>
              <a:rPr lang="cs-CZ" sz="2800" dirty="0">
                <a:latin typeface="Arial" charset="0"/>
              </a:rPr>
              <a:t>)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33056"/>
            <a:ext cx="2080263" cy="182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188913"/>
            <a:ext cx="7793037" cy="1462087"/>
          </a:xfrm>
        </p:spPr>
        <p:txBody>
          <a:bodyPr anchor="ctr"/>
          <a:lstStyle/>
          <a:p>
            <a:pPr algn="ctr"/>
            <a:r>
              <a:rPr lang="cs-CZ" b="1" dirty="0">
                <a:latin typeface="Arial" charset="0"/>
              </a:rPr>
              <a:t>BEZKYSLÍKATÉ KYSELINY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351837" cy="4679950"/>
          </a:xfrm>
        </p:spPr>
        <p:txBody>
          <a:bodyPr/>
          <a:lstStyle/>
          <a:p>
            <a:r>
              <a:rPr lang="cs-CZ" sz="2800" b="1" u="sng" dirty="0"/>
              <a:t>kyselina chlorovodíková</a:t>
            </a:r>
            <a:r>
              <a:rPr lang="cs-CZ" sz="2800" dirty="0"/>
              <a:t> </a:t>
            </a:r>
            <a:r>
              <a:rPr lang="cs-CZ" sz="2800" b="1" dirty="0" err="1"/>
              <a:t>HCl</a:t>
            </a:r>
            <a:endParaRPr lang="cs-CZ" sz="2800" b="1" u="sng" dirty="0"/>
          </a:p>
          <a:p>
            <a:pPr>
              <a:buFontTx/>
              <a:buChar char="-"/>
            </a:pPr>
            <a:r>
              <a:rPr lang="cs-CZ" sz="2800" dirty="0">
                <a:latin typeface="Arial" charset="0"/>
              </a:rPr>
              <a:t>bezbarvá, pro technické účely nažloutlá</a:t>
            </a:r>
          </a:p>
          <a:p>
            <a:pPr>
              <a:buFontTx/>
              <a:buChar char="-"/>
            </a:pPr>
            <a:r>
              <a:rPr lang="cs-CZ" sz="2800" dirty="0">
                <a:latin typeface="Arial" charset="0"/>
              </a:rPr>
              <a:t>koncentrovaná 37 %</a:t>
            </a:r>
          </a:p>
          <a:p>
            <a:pPr>
              <a:buFontTx/>
              <a:buChar char="-"/>
            </a:pPr>
            <a:r>
              <a:rPr lang="cs-CZ" sz="2800" dirty="0">
                <a:latin typeface="Arial" charset="0"/>
              </a:rPr>
              <a:t>dráždí dýchací cesty</a:t>
            </a:r>
          </a:p>
          <a:p>
            <a:pPr>
              <a:buFontTx/>
              <a:buChar char="-"/>
            </a:pPr>
            <a:r>
              <a:rPr lang="cs-CZ" sz="2800" dirty="0">
                <a:latin typeface="Arial" charset="0"/>
              </a:rPr>
              <a:t>podílí se na trávení potravy – součást žaludečních šťáv</a:t>
            </a:r>
          </a:p>
          <a:p>
            <a:pPr>
              <a:buFontTx/>
              <a:buChar char="-"/>
            </a:pPr>
            <a:r>
              <a:rPr lang="cs-CZ" sz="2800" u="sng" dirty="0">
                <a:latin typeface="Arial" charset="0"/>
              </a:rPr>
              <a:t>výroba:</a:t>
            </a:r>
            <a:r>
              <a:rPr lang="cs-CZ" sz="2800" dirty="0">
                <a:latin typeface="Arial" charset="0"/>
              </a:rPr>
              <a:t> H</a:t>
            </a:r>
            <a:r>
              <a:rPr lang="cs-CZ" sz="2800" baseline="-25000" dirty="0">
                <a:latin typeface="Arial" charset="0"/>
              </a:rPr>
              <a:t>2 + </a:t>
            </a:r>
            <a:r>
              <a:rPr lang="cs-CZ" sz="2800" dirty="0">
                <a:latin typeface="Arial" charset="0"/>
              </a:rPr>
              <a:t>Cl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  <a:cs typeface="Tahoma" pitchFamily="34" charset="0"/>
              </a:rPr>
              <a:t>-&gt;</a:t>
            </a:r>
            <a:r>
              <a:rPr lang="cs-CZ" sz="2800" dirty="0">
                <a:latin typeface="Arial" charset="0"/>
                <a:cs typeface="Tahoma" pitchFamily="34" charset="0"/>
              </a:rPr>
              <a:t> 2 </a:t>
            </a:r>
            <a:r>
              <a:rPr lang="cs-CZ" sz="2800" dirty="0" err="1">
                <a:latin typeface="Arial" charset="0"/>
                <a:cs typeface="Tahoma" pitchFamily="34" charset="0"/>
              </a:rPr>
              <a:t>HCl</a:t>
            </a:r>
            <a:endParaRPr lang="cs-CZ" sz="2800" dirty="0">
              <a:latin typeface="Arial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cs-CZ" sz="2800" u="sng" dirty="0">
                <a:latin typeface="Arial" charset="0"/>
                <a:cs typeface="Tahoma" pitchFamily="34" charset="0"/>
              </a:rPr>
              <a:t>použití:</a:t>
            </a:r>
            <a:r>
              <a:rPr lang="cs-CZ" sz="2800" dirty="0">
                <a:latin typeface="Arial" charset="0"/>
                <a:cs typeface="Tahoma" pitchFamily="34" charset="0"/>
              </a:rPr>
              <a:t> výroba léčiv, barviv, plastů (PVC)</a:t>
            </a:r>
          </a:p>
          <a:p>
            <a:pPr>
              <a:buFontTx/>
              <a:buNone/>
            </a:pPr>
            <a:r>
              <a:rPr lang="cs-CZ" sz="2800" dirty="0">
                <a:latin typeface="Arial" charset="0"/>
                <a:cs typeface="Tahoma" pitchFamily="34" charset="0"/>
              </a:rPr>
              <a:t>              čištění kovů</a:t>
            </a:r>
            <a:endParaRPr lang="en-US" sz="2800" u="sng" dirty="0">
              <a:latin typeface="Arial" charset="0"/>
              <a:cs typeface="Tahoma" pitchFamily="34" charset="0"/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573016"/>
            <a:ext cx="189021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188913"/>
            <a:ext cx="7793037" cy="1462087"/>
          </a:xfrm>
        </p:spPr>
        <p:txBody>
          <a:bodyPr anchor="ctr"/>
          <a:lstStyle/>
          <a:p>
            <a:pPr algn="ctr"/>
            <a:r>
              <a:rPr lang="cs-CZ" sz="4800" b="1">
                <a:latin typeface="Arial" charset="0"/>
              </a:rPr>
              <a:t>KYSLÍKATÉ KYSELINY</a:t>
            </a:r>
            <a:endParaRPr lang="cs-CZ" b="1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2133600"/>
            <a:ext cx="8704263" cy="4535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u="sng" dirty="0"/>
              <a:t>kyselina sírová</a:t>
            </a:r>
            <a:r>
              <a:rPr lang="cs-CZ" sz="2800" b="1" dirty="0"/>
              <a:t> </a:t>
            </a:r>
            <a:r>
              <a:rPr lang="cs-CZ" sz="2800" b="1" dirty="0" smtClean="0">
                <a:cs typeface="Tahoma" pitchFamily="34" charset="0"/>
              </a:rPr>
              <a:t>H</a:t>
            </a:r>
            <a:r>
              <a:rPr lang="cs-CZ" sz="2800" b="1" baseline="-25000" dirty="0" smtClean="0">
                <a:cs typeface="Tahoma" pitchFamily="34" charset="0"/>
              </a:rPr>
              <a:t>2</a:t>
            </a:r>
            <a:r>
              <a:rPr lang="cs-CZ" sz="2800" b="1" dirty="0" smtClean="0">
                <a:cs typeface="Tahoma" pitchFamily="34" charset="0"/>
              </a:rPr>
              <a:t>SO</a:t>
            </a:r>
            <a:r>
              <a:rPr lang="cs-CZ" sz="2800" b="1" baseline="-25000" dirty="0" smtClean="0">
                <a:cs typeface="Tahoma" pitchFamily="34" charset="0"/>
              </a:rPr>
              <a:t>4</a:t>
            </a:r>
          </a:p>
          <a:p>
            <a:pPr>
              <a:lnSpc>
                <a:spcPct val="80000"/>
              </a:lnSpc>
              <a:buNone/>
            </a:pPr>
            <a:endParaRPr lang="cs-CZ" sz="28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>
                <a:latin typeface="Arial" charset="0"/>
              </a:rPr>
              <a:t>bezbarvá, olejovitá kapalina (2x hustší než voda)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>
                <a:latin typeface="Arial" charset="0"/>
              </a:rPr>
              <a:t>koncentrovaná 96 %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>
                <a:latin typeface="Arial" charset="0"/>
              </a:rPr>
              <a:t>soli se nazývají sírany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u="sng" dirty="0" smtClean="0">
                <a:latin typeface="Arial" charset="0"/>
                <a:cs typeface="Tahoma" pitchFamily="34" charset="0"/>
              </a:rPr>
              <a:t>použití</a:t>
            </a:r>
            <a:r>
              <a:rPr lang="cs-CZ" sz="2800" u="sng" dirty="0">
                <a:latin typeface="Arial" charset="0"/>
                <a:cs typeface="Tahoma" pitchFamily="34" charset="0"/>
              </a:rPr>
              <a:t>:</a:t>
            </a:r>
            <a:r>
              <a:rPr lang="cs-CZ" sz="2800" dirty="0">
                <a:latin typeface="Arial" charset="0"/>
                <a:cs typeface="Tahoma" pitchFamily="34" charset="0"/>
              </a:rPr>
              <a:t> výroba chemikálií, průmyslových hnojiv, plastů, výbušnin, léčiv, barviv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cs typeface="Tahoma" pitchFamily="34" charset="0"/>
              </a:rPr>
              <a:t>             </a:t>
            </a:r>
            <a:endParaRPr lang="en-US" sz="2400" dirty="0">
              <a:cs typeface="Tahoma" pitchFamily="34" charset="0"/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4" y="4929198"/>
            <a:ext cx="1728788" cy="148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/>
              <a:t>KYSLÍKATÉ KYSELINY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017713"/>
            <a:ext cx="8669368" cy="448312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u="sng" dirty="0"/>
              <a:t>kyselina dusičn</a:t>
            </a:r>
            <a:r>
              <a:rPr lang="cs-CZ" sz="2800" b="1" u="sng" dirty="0">
                <a:latin typeface="Arial"/>
              </a:rPr>
              <a:t>á</a:t>
            </a:r>
            <a:r>
              <a:rPr lang="cs-CZ" sz="2800" b="1" dirty="0"/>
              <a:t> </a:t>
            </a:r>
            <a:r>
              <a:rPr lang="cs-CZ" sz="2800" b="1" dirty="0" smtClean="0">
                <a:cs typeface="Tahoma" pitchFamily="34" charset="0"/>
              </a:rPr>
              <a:t>HNO</a:t>
            </a:r>
            <a:r>
              <a:rPr lang="cs-CZ" sz="2800" b="1" baseline="-25000" dirty="0" smtClean="0">
                <a:cs typeface="Tahoma" pitchFamily="34" charset="0"/>
              </a:rPr>
              <a:t>3</a:t>
            </a:r>
          </a:p>
          <a:p>
            <a:pPr>
              <a:lnSpc>
                <a:spcPct val="90000"/>
              </a:lnSpc>
              <a:buNone/>
            </a:pPr>
            <a:endParaRPr lang="cs-CZ" sz="2800" b="1" baseline="-250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/>
              <a:t>bezbarv</a:t>
            </a:r>
            <a:r>
              <a:rPr lang="cs-CZ" sz="2800" dirty="0">
                <a:latin typeface="Arial"/>
              </a:rPr>
              <a:t>á</a:t>
            </a:r>
            <a:r>
              <a:rPr lang="cs-CZ" sz="2800" dirty="0"/>
              <a:t>, uchov</a:t>
            </a:r>
            <a:r>
              <a:rPr lang="cs-CZ" sz="2800" dirty="0">
                <a:latin typeface="Arial"/>
              </a:rPr>
              <a:t>á</a:t>
            </a:r>
            <a:r>
              <a:rPr lang="cs-CZ" sz="2800" dirty="0"/>
              <a:t>v</a:t>
            </a:r>
            <a:r>
              <a:rPr lang="cs-CZ" sz="2800" dirty="0">
                <a:latin typeface="Arial"/>
              </a:rPr>
              <a:t>á</a:t>
            </a:r>
            <a:r>
              <a:rPr lang="cs-CZ" sz="2800" dirty="0"/>
              <a:t> se v tmavých lahv</a:t>
            </a:r>
            <a:r>
              <a:rPr lang="cs-CZ" sz="2800" dirty="0">
                <a:latin typeface="Arial"/>
              </a:rPr>
              <a:t>í</a:t>
            </a:r>
            <a:r>
              <a:rPr lang="cs-CZ" sz="2800" dirty="0"/>
              <a:t>ch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/>
              <a:t>koncentrovan</a:t>
            </a:r>
            <a:r>
              <a:rPr lang="cs-CZ" sz="2800" dirty="0">
                <a:latin typeface="Arial"/>
              </a:rPr>
              <a:t>á</a:t>
            </a:r>
            <a:r>
              <a:rPr lang="cs-CZ" sz="2800" dirty="0"/>
              <a:t> 67 - 98</a:t>
            </a:r>
            <a:r>
              <a:rPr lang="cs-CZ" sz="2800" dirty="0" smtClean="0"/>
              <a:t>%</a:t>
            </a:r>
            <a:endParaRPr lang="cs-CZ" sz="28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/>
              <a:t>lept</a:t>
            </a:r>
            <a:r>
              <a:rPr lang="cs-CZ" sz="2800" dirty="0">
                <a:latin typeface="Arial"/>
              </a:rPr>
              <a:t>á</a:t>
            </a:r>
            <a:r>
              <a:rPr lang="cs-CZ" sz="2800" dirty="0"/>
              <a:t> pokožku, kůži barv</a:t>
            </a:r>
            <a:r>
              <a:rPr lang="cs-CZ" sz="2800" dirty="0">
                <a:latin typeface="Arial"/>
              </a:rPr>
              <a:t>í</a:t>
            </a:r>
            <a:r>
              <a:rPr lang="cs-CZ" sz="2800" dirty="0"/>
              <a:t> žlutě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/>
              <a:t>soli se nazývaj</a:t>
            </a:r>
            <a:r>
              <a:rPr lang="cs-CZ" sz="2800" dirty="0">
                <a:latin typeface="Arial"/>
              </a:rPr>
              <a:t>í</a:t>
            </a:r>
            <a:r>
              <a:rPr lang="cs-CZ" sz="2800" dirty="0"/>
              <a:t> dusičnany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>
                <a:cs typeface="Tahoma" pitchFamily="34" charset="0"/>
              </a:rPr>
              <a:t>směs kyseliny dusičn</a:t>
            </a:r>
            <a:r>
              <a:rPr lang="cs-CZ" sz="2800" dirty="0">
                <a:latin typeface="Arial"/>
                <a:cs typeface="Tahoma" pitchFamily="34" charset="0"/>
              </a:rPr>
              <a:t>é</a:t>
            </a:r>
            <a:r>
              <a:rPr lang="cs-CZ" sz="2800" dirty="0">
                <a:cs typeface="Tahoma" pitchFamily="34" charset="0"/>
              </a:rPr>
              <a:t> a chlorovod</a:t>
            </a:r>
            <a:r>
              <a:rPr lang="cs-CZ" sz="2800" dirty="0">
                <a:latin typeface="Arial"/>
                <a:cs typeface="Tahoma" pitchFamily="34" charset="0"/>
              </a:rPr>
              <a:t>í</a:t>
            </a:r>
            <a:r>
              <a:rPr lang="cs-CZ" sz="2800" dirty="0">
                <a:cs typeface="Tahoma" pitchFamily="34" charset="0"/>
              </a:rPr>
              <a:t>kov</a:t>
            </a:r>
            <a:r>
              <a:rPr lang="cs-CZ" sz="2800" dirty="0">
                <a:latin typeface="Arial"/>
                <a:cs typeface="Tahoma" pitchFamily="34" charset="0"/>
              </a:rPr>
              <a:t>é</a:t>
            </a:r>
            <a:r>
              <a:rPr lang="cs-CZ" sz="2800" dirty="0">
                <a:cs typeface="Tahoma" pitchFamily="34" charset="0"/>
              </a:rPr>
              <a:t> v poměru 1:3 se nazýv</a:t>
            </a:r>
            <a:r>
              <a:rPr lang="cs-CZ" sz="2800" dirty="0">
                <a:latin typeface="Arial"/>
                <a:cs typeface="Tahoma" pitchFamily="34" charset="0"/>
              </a:rPr>
              <a:t>á</a:t>
            </a:r>
            <a:r>
              <a:rPr lang="cs-CZ" sz="2800" dirty="0">
                <a:cs typeface="Tahoma" pitchFamily="34" charset="0"/>
              </a:rPr>
              <a:t> </a:t>
            </a:r>
            <a:r>
              <a:rPr lang="cs-CZ" sz="2800" i="1" dirty="0">
                <a:cs typeface="Tahoma" pitchFamily="34" charset="0"/>
              </a:rPr>
              <a:t>lučavka kr</a:t>
            </a:r>
            <a:r>
              <a:rPr lang="cs-CZ" sz="2800" i="1" dirty="0">
                <a:latin typeface="Arial"/>
                <a:cs typeface="Tahoma" pitchFamily="34" charset="0"/>
              </a:rPr>
              <a:t>á</a:t>
            </a:r>
            <a:r>
              <a:rPr lang="cs-CZ" sz="2800" i="1" dirty="0">
                <a:cs typeface="Tahoma" pitchFamily="34" charset="0"/>
              </a:rPr>
              <a:t>lovsk</a:t>
            </a:r>
            <a:r>
              <a:rPr lang="cs-CZ" sz="2800" i="1" dirty="0">
                <a:latin typeface="Arial"/>
                <a:cs typeface="Tahoma" pitchFamily="34" charset="0"/>
              </a:rPr>
              <a:t>á</a:t>
            </a:r>
            <a:endParaRPr lang="en-US" sz="2800" i="1" dirty="0">
              <a:cs typeface="Tahoma" pitchFamily="34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u="sng" dirty="0">
                <a:cs typeface="Tahoma" pitchFamily="34" charset="0"/>
              </a:rPr>
              <a:t>použit</a:t>
            </a:r>
            <a:r>
              <a:rPr lang="cs-CZ" sz="2800" u="sng" dirty="0">
                <a:latin typeface="Arial"/>
                <a:cs typeface="Tahoma" pitchFamily="34" charset="0"/>
              </a:rPr>
              <a:t>í</a:t>
            </a:r>
            <a:r>
              <a:rPr lang="cs-CZ" sz="2800" u="sng" dirty="0">
                <a:cs typeface="Tahoma" pitchFamily="34" charset="0"/>
              </a:rPr>
              <a:t>:</a:t>
            </a:r>
            <a:r>
              <a:rPr lang="cs-CZ" sz="2800" dirty="0">
                <a:cs typeface="Tahoma" pitchFamily="34" charset="0"/>
              </a:rPr>
              <a:t> výroba barviv, výbu</a:t>
            </a:r>
            <a:r>
              <a:rPr lang="cs-CZ" sz="2800" dirty="0">
                <a:latin typeface="Arial"/>
                <a:cs typeface="Tahoma" pitchFamily="34" charset="0"/>
              </a:rPr>
              <a:t>š</a:t>
            </a:r>
            <a:r>
              <a:rPr lang="cs-CZ" sz="2800" dirty="0">
                <a:cs typeface="Tahoma" pitchFamily="34" charset="0"/>
              </a:rPr>
              <a:t>nin (dynamit), průmyslových hnojiv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3116"/>
            <a:ext cx="1714500" cy="189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88913"/>
            <a:ext cx="8297862" cy="1462087"/>
          </a:xfrm>
        </p:spPr>
        <p:txBody>
          <a:bodyPr anchor="ctr"/>
          <a:lstStyle/>
          <a:p>
            <a:pPr algn="ctr"/>
            <a:r>
              <a:rPr lang="cs-CZ" sz="5400" b="1" dirty="0">
                <a:latin typeface="Arial" charset="0"/>
              </a:rPr>
              <a:t>NÁZVOSLOVÍ KYSELIN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844675"/>
            <a:ext cx="8348662" cy="4679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4000" dirty="0" err="1">
                <a:latin typeface="Arial" charset="0"/>
              </a:rPr>
              <a:t>HClO</a:t>
            </a:r>
            <a:r>
              <a:rPr lang="cs-CZ" sz="4000" dirty="0">
                <a:latin typeface="Arial" charset="0"/>
              </a:rPr>
              <a:t>			</a:t>
            </a:r>
            <a:r>
              <a:rPr lang="cs-CZ" dirty="0">
                <a:latin typeface="Arial" charset="0"/>
              </a:rPr>
              <a:t>kyselina arsenitá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>
                <a:latin typeface="Arial" charset="0"/>
              </a:rPr>
              <a:t>HIO</a:t>
            </a:r>
            <a:r>
              <a:rPr lang="cs-CZ" sz="4000" baseline="-25000" dirty="0">
                <a:latin typeface="Arial" charset="0"/>
              </a:rPr>
              <a:t>4		</a:t>
            </a:r>
            <a:r>
              <a:rPr lang="cs-CZ" dirty="0">
                <a:latin typeface="Arial" charset="0"/>
              </a:rPr>
              <a:t>kyselina jodistá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>
                <a:latin typeface="Arial" charset="0"/>
              </a:rPr>
              <a:t>HBrO</a:t>
            </a:r>
            <a:r>
              <a:rPr lang="cs-CZ" sz="4000" baseline="-25000" dirty="0">
                <a:latin typeface="Arial" charset="0"/>
              </a:rPr>
              <a:t>2				</a:t>
            </a:r>
            <a:r>
              <a:rPr lang="cs-CZ" dirty="0">
                <a:latin typeface="Arial" charset="0"/>
              </a:rPr>
              <a:t>kyselina chlorná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>
                <a:latin typeface="Arial" charset="0"/>
              </a:rPr>
              <a:t>H</a:t>
            </a:r>
            <a:r>
              <a:rPr lang="cs-CZ" sz="4000" baseline="-25000" dirty="0">
                <a:latin typeface="Arial" charset="0"/>
              </a:rPr>
              <a:t>2</a:t>
            </a:r>
            <a:r>
              <a:rPr lang="cs-CZ" sz="4000" dirty="0">
                <a:latin typeface="Arial" charset="0"/>
              </a:rPr>
              <a:t>CrO</a:t>
            </a:r>
            <a:r>
              <a:rPr lang="cs-CZ" sz="4000" baseline="-25000" dirty="0">
                <a:latin typeface="Arial" charset="0"/>
              </a:rPr>
              <a:t>4	</a:t>
            </a:r>
            <a:r>
              <a:rPr lang="cs-CZ" sz="4000" baseline="-25000" dirty="0" smtClean="0">
                <a:latin typeface="Arial" charset="0"/>
              </a:rPr>
              <a:t>    </a:t>
            </a:r>
            <a:r>
              <a:rPr lang="cs-CZ" dirty="0" smtClean="0">
                <a:latin typeface="Arial" charset="0"/>
              </a:rPr>
              <a:t>kyselina </a:t>
            </a:r>
            <a:r>
              <a:rPr lang="cs-CZ" dirty="0">
                <a:latin typeface="Arial" charset="0"/>
              </a:rPr>
              <a:t>selenová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>
                <a:latin typeface="Arial" charset="0"/>
              </a:rPr>
              <a:t>HAsO</a:t>
            </a:r>
            <a:r>
              <a:rPr lang="cs-CZ" sz="4000" baseline="-25000" dirty="0">
                <a:latin typeface="Arial" charset="0"/>
              </a:rPr>
              <a:t>2				</a:t>
            </a:r>
            <a:r>
              <a:rPr lang="cs-CZ" dirty="0">
                <a:latin typeface="Arial" charset="0"/>
              </a:rPr>
              <a:t>kyselina bromitá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>
                <a:latin typeface="Arial" charset="0"/>
              </a:rPr>
              <a:t>H</a:t>
            </a:r>
            <a:r>
              <a:rPr lang="cs-CZ" sz="4000" baseline="-25000" dirty="0">
                <a:latin typeface="Arial" charset="0"/>
              </a:rPr>
              <a:t>2</a:t>
            </a:r>
            <a:r>
              <a:rPr lang="cs-CZ" sz="4000" dirty="0">
                <a:latin typeface="Arial" charset="0"/>
              </a:rPr>
              <a:t>NO</a:t>
            </a:r>
            <a:r>
              <a:rPr lang="cs-CZ" sz="4000" baseline="-25000" dirty="0">
                <a:latin typeface="Arial" charset="0"/>
              </a:rPr>
              <a:t>2		</a:t>
            </a:r>
            <a:r>
              <a:rPr lang="cs-CZ" dirty="0">
                <a:latin typeface="Arial" charset="0"/>
              </a:rPr>
              <a:t>kyselina dusnatá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>
                <a:latin typeface="Arial" charset="0"/>
              </a:rPr>
              <a:t>H</a:t>
            </a:r>
            <a:r>
              <a:rPr lang="cs-CZ" sz="4000" baseline="-25000" dirty="0">
                <a:latin typeface="Arial" charset="0"/>
              </a:rPr>
              <a:t>2</a:t>
            </a:r>
            <a:r>
              <a:rPr lang="cs-CZ" sz="4000" dirty="0">
                <a:latin typeface="Arial" charset="0"/>
              </a:rPr>
              <a:t>SeO</a:t>
            </a:r>
            <a:r>
              <a:rPr lang="cs-CZ" sz="4000" baseline="-25000" dirty="0">
                <a:latin typeface="Arial" charset="0"/>
              </a:rPr>
              <a:t>4			</a:t>
            </a:r>
            <a:r>
              <a:rPr lang="cs-CZ" dirty="0">
                <a:latin typeface="Arial" charset="0"/>
              </a:rPr>
              <a:t>kyselina chromová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36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243</TotalTime>
  <Words>344</Words>
  <Application>Microsoft Office PowerPoint</Application>
  <PresentationFormat>Předvádění na obrazovce (4:3)</PresentationFormat>
  <Paragraphs>84</Paragraphs>
  <Slides>10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Směsice</vt:lpstr>
      <vt:lpstr>Kyseliny</vt:lpstr>
      <vt:lpstr>EU V-2 Ch8 Miroslava Komárová ZŠ Zákupy</vt:lpstr>
      <vt:lpstr>KYSELINY</vt:lpstr>
      <vt:lpstr>CO JSOU KYSELINY</vt:lpstr>
      <vt:lpstr>BEZKYSLÍKATÉ KYSELINY</vt:lpstr>
      <vt:lpstr>BEZKYSLÍKATÉ KYSELINY</vt:lpstr>
      <vt:lpstr>KYSLÍKATÉ KYSELINY</vt:lpstr>
      <vt:lpstr>KYSLÍKATÉ KYSELINY</vt:lpstr>
      <vt:lpstr>NÁZVOSLOVÍ KYSELIN</vt:lpstr>
      <vt:lpstr>NÁZVOSLOVÍ KYSELIN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Líčení</dc:title>
  <dc:creator>Ivanka</dc:creator>
  <cp:lastModifiedBy>admin</cp:lastModifiedBy>
  <cp:revision>36</cp:revision>
  <dcterms:created xsi:type="dcterms:W3CDTF">2010-05-18T14:12:04Z</dcterms:created>
  <dcterms:modified xsi:type="dcterms:W3CDTF">2012-06-19T18:47:00Z</dcterms:modified>
</cp:coreProperties>
</file>