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51088-4A35-45DF-9A9F-365052FDD6B3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3C0F7-7B8F-41A4-AB05-0144763931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48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Obrázek: http://cs.wikipedia.org/wiki/Hydroxid_sodn%C3%BD</a:t>
            </a:r>
          </a:p>
          <a:p>
            <a:r>
              <a:rPr lang="cs-CZ" dirty="0" smtClean="0"/>
              <a:t>              http://cs.wikipedia.org/wiki/Hydroxid_v%C3%A1penat%C3%BD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3C0F7-7B8F-41A4-AB05-0144763931B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357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9CAB7-E86A-47C8-9828-88ED7EA809E8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F5CF-17FA-486C-B564-C6FAA5660339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9CAB7-E86A-47C8-9828-88ED7EA809E8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F5CF-17FA-486C-B564-C6FAA56603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9CAB7-E86A-47C8-9828-88ED7EA809E8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F5CF-17FA-486C-B564-C6FAA56603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9CAB7-E86A-47C8-9828-88ED7EA809E8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F5CF-17FA-486C-B564-C6FAA56603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9CAB7-E86A-47C8-9828-88ED7EA809E8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F5CF-17FA-486C-B564-C6FAA5660339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9CAB7-E86A-47C8-9828-88ED7EA809E8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F5CF-17FA-486C-B564-C6FAA56603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9CAB7-E86A-47C8-9828-88ED7EA809E8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F5CF-17FA-486C-B564-C6FAA5660339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9CAB7-E86A-47C8-9828-88ED7EA809E8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F5CF-17FA-486C-B564-C6FAA56603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9CAB7-E86A-47C8-9828-88ED7EA809E8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F5CF-17FA-486C-B564-C6FAA56603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9CAB7-E86A-47C8-9828-88ED7EA809E8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F5CF-17FA-486C-B564-C6FAA5660339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9CAB7-E86A-47C8-9828-88ED7EA809E8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F5CF-17FA-486C-B564-C6FAA56603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FA9CAB7-E86A-47C8-9828-88ED7EA809E8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618F5CF-17FA-486C-B564-C6FAA566033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Hydroxidy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Vypracovala: Mgr. Miroslava Komárová</a:t>
            </a:r>
            <a:endParaRPr lang="cs-CZ" sz="2000" dirty="0"/>
          </a:p>
        </p:txBody>
      </p:sp>
      <p:pic>
        <p:nvPicPr>
          <p:cNvPr id="4" name="Picture 2" descr="C:\Users\trojka\AppData\Local\Microsoft\Windows\Temporary Internet Files\Low\Content.IE5\8UXBBADC\opvk_hor_zakladni_logolink_bar_cz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5500702"/>
            <a:ext cx="5434034" cy="1050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77825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2319536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EU V-2 Ch8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Miroslava Komárová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624064"/>
          </a:xfrm>
        </p:spPr>
        <p:txBody>
          <a:bodyPr/>
          <a:lstStyle/>
          <a:p>
            <a:r>
              <a:rPr lang="cs-CZ" dirty="0"/>
              <a:t>Název: </a:t>
            </a:r>
            <a:r>
              <a:rPr lang="cs-CZ" dirty="0" smtClean="0"/>
              <a:t>Hydroxidy</a:t>
            </a:r>
            <a:endParaRPr lang="cs-CZ" dirty="0"/>
          </a:p>
          <a:p>
            <a:r>
              <a:rPr lang="cs-CZ" dirty="0"/>
              <a:t>Cíl: seznámení se s učivem o </a:t>
            </a:r>
            <a:r>
              <a:rPr lang="cs-CZ" dirty="0" smtClean="0"/>
              <a:t>hydroxidech</a:t>
            </a:r>
            <a:endParaRPr lang="cs-CZ" dirty="0"/>
          </a:p>
          <a:p>
            <a:r>
              <a:rPr lang="cs-CZ" dirty="0"/>
              <a:t>Čas: 25 - 30 minut</a:t>
            </a:r>
          </a:p>
          <a:p>
            <a:r>
              <a:rPr lang="cs-CZ" dirty="0"/>
              <a:t>Pomůcky: interaktivní </a:t>
            </a:r>
            <a:r>
              <a:rPr lang="cs-CZ" dirty="0" smtClean="0"/>
              <a:t>tabule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176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Hydroxidy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069160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cs-CZ" sz="2800" dirty="0"/>
              <a:t>tříprvkové sloučeniny obsahující </a:t>
            </a:r>
            <a:r>
              <a:rPr lang="cs-CZ" sz="2800" dirty="0" smtClean="0"/>
              <a:t>hydroxidovou skupinu OH</a:t>
            </a:r>
            <a:r>
              <a:rPr lang="cs-CZ" sz="2800" baseline="30000" dirty="0"/>
              <a:t>-</a:t>
            </a:r>
            <a:r>
              <a:rPr lang="cs-CZ" sz="2800" dirty="0" smtClean="0"/>
              <a:t> a jiný prvek kovu</a:t>
            </a:r>
            <a:endParaRPr lang="cs-CZ" sz="2800" dirty="0"/>
          </a:p>
          <a:p>
            <a:pPr>
              <a:spcBef>
                <a:spcPct val="50000"/>
              </a:spcBef>
            </a:pPr>
            <a:r>
              <a:rPr lang="cs-CZ" sz="2800" i="1" u="sng" dirty="0"/>
              <a:t>pravidla bezpečné práce s hydroxidy:</a:t>
            </a:r>
          </a:p>
          <a:p>
            <a:pPr>
              <a:spcBef>
                <a:spcPct val="50000"/>
              </a:spcBef>
              <a:buClr>
                <a:schemeClr val="tx2"/>
              </a:buClr>
              <a:buFont typeface="Arial" charset="0"/>
              <a:buChar char="-"/>
            </a:pPr>
            <a:r>
              <a:rPr lang="cs-CZ" sz="2800" dirty="0"/>
              <a:t> ochranné pomůcky</a:t>
            </a:r>
          </a:p>
          <a:p>
            <a:pPr>
              <a:spcBef>
                <a:spcPct val="50000"/>
              </a:spcBef>
              <a:buClr>
                <a:schemeClr val="tx2"/>
              </a:buClr>
              <a:buFont typeface="Arial" charset="0"/>
              <a:buChar char="-"/>
            </a:pPr>
            <a:r>
              <a:rPr lang="cs-CZ" sz="2800" dirty="0"/>
              <a:t> pevných hydroxidů se nedotýkáme rukou</a:t>
            </a:r>
          </a:p>
          <a:p>
            <a:pPr>
              <a:spcBef>
                <a:spcPct val="50000"/>
              </a:spcBef>
              <a:buClr>
                <a:schemeClr val="tx2"/>
              </a:buClr>
              <a:buFont typeface="Arial" charset="0"/>
              <a:buChar char="-"/>
            </a:pPr>
            <a:r>
              <a:rPr lang="cs-CZ" sz="2800" dirty="0"/>
              <a:t> při mísení hydroxidů s vodou důkladně mícháme</a:t>
            </a:r>
          </a:p>
          <a:p>
            <a:pPr>
              <a:spcBef>
                <a:spcPct val="50000"/>
              </a:spcBef>
              <a:buClr>
                <a:schemeClr val="tx2"/>
              </a:buClr>
              <a:buFont typeface="Arial" charset="0"/>
              <a:buChar char="-"/>
            </a:pPr>
            <a:r>
              <a:rPr lang="cs-CZ" sz="2800" dirty="0"/>
              <a:t> při zasažení hydroxidem postižené místo omýváme proudem tekoucí </a:t>
            </a:r>
            <a:r>
              <a:rPr lang="cs-CZ" sz="2800" dirty="0" smtClean="0"/>
              <a:t>vody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94595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Názvosloví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Arial" charset="0"/>
              </a:rPr>
              <a:t>název hydroxidu se skládá z podstatného jména </a:t>
            </a:r>
            <a:r>
              <a:rPr lang="cs-CZ" sz="2800" b="1" dirty="0">
                <a:latin typeface="Arial" charset="0"/>
              </a:rPr>
              <a:t>hydroxid </a:t>
            </a:r>
            <a:r>
              <a:rPr lang="cs-CZ" sz="2800" dirty="0">
                <a:latin typeface="Arial" charset="0"/>
              </a:rPr>
              <a:t>a přídavného jména odvozeného od kationtu </a:t>
            </a:r>
            <a:r>
              <a:rPr lang="cs-CZ" sz="2800" dirty="0" smtClean="0">
                <a:latin typeface="Arial" charset="0"/>
              </a:rPr>
              <a:t>kovu</a:t>
            </a:r>
          </a:p>
          <a:p>
            <a:endParaRPr lang="cs-CZ" sz="2800" dirty="0">
              <a:latin typeface="Arial" charset="0"/>
            </a:endParaRPr>
          </a:p>
          <a:p>
            <a:r>
              <a:rPr lang="cs-CZ" sz="2800" dirty="0">
                <a:latin typeface="Arial" charset="0"/>
              </a:rPr>
              <a:t>kationty kovu mají kladné oxidační číslo (</a:t>
            </a:r>
            <a:r>
              <a:rPr lang="cs-CZ" sz="2800" dirty="0" smtClean="0">
                <a:latin typeface="Arial" charset="0"/>
              </a:rPr>
              <a:t>odpovídá koncovce </a:t>
            </a:r>
            <a:r>
              <a:rPr lang="cs-CZ" sz="2800" dirty="0">
                <a:latin typeface="Arial" charset="0"/>
              </a:rPr>
              <a:t>přídavného jména</a:t>
            </a:r>
            <a:r>
              <a:rPr lang="cs-CZ" sz="2800" dirty="0" smtClean="0">
                <a:latin typeface="Arial" charset="0"/>
              </a:rPr>
              <a:t>)</a:t>
            </a:r>
          </a:p>
          <a:p>
            <a:endParaRPr lang="cs-CZ" sz="2800" dirty="0">
              <a:latin typeface="Arial" charset="0"/>
            </a:endParaRPr>
          </a:p>
          <a:p>
            <a:r>
              <a:rPr lang="cs-CZ" sz="2800" dirty="0" smtClean="0">
                <a:latin typeface="Arial" charset="0"/>
              </a:rPr>
              <a:t>oxidační </a:t>
            </a:r>
            <a:r>
              <a:rPr lang="cs-CZ" sz="2800" dirty="0">
                <a:latin typeface="Arial" charset="0"/>
              </a:rPr>
              <a:t>číslo </a:t>
            </a:r>
            <a:r>
              <a:rPr lang="cs-CZ" sz="2800" dirty="0" smtClean="0">
                <a:latin typeface="Arial" charset="0"/>
              </a:rPr>
              <a:t>hydroxidové skupiny OH je vždy –I (OH</a:t>
            </a:r>
            <a:r>
              <a:rPr lang="cs-CZ" sz="2800" baseline="30000" dirty="0" smtClean="0">
                <a:latin typeface="Arial" charset="0"/>
              </a:rPr>
              <a:t>-I</a:t>
            </a:r>
            <a:r>
              <a:rPr lang="cs-CZ" sz="2800" dirty="0" smtClean="0">
                <a:latin typeface="Arial" charset="0"/>
              </a:rPr>
              <a:t>)</a:t>
            </a:r>
            <a:endParaRPr lang="cs-CZ" sz="2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711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Názvosloví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3200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cs-CZ" sz="3200" dirty="0" smtClean="0">
                <a:solidFill>
                  <a:srgbClr val="00B0F0"/>
                </a:solidFill>
              </a:rPr>
              <a:t>Hydroxid</a:t>
            </a:r>
            <a:r>
              <a:rPr lang="cs-CZ" sz="3200" dirty="0" smtClean="0"/>
              <a:t>  vápe</a:t>
            </a:r>
            <a:r>
              <a:rPr lang="cs-CZ" sz="3200" dirty="0" smtClean="0">
                <a:solidFill>
                  <a:srgbClr val="FF0000"/>
                </a:solidFill>
              </a:rPr>
              <a:t>natý</a:t>
            </a:r>
          </a:p>
          <a:p>
            <a:pPr marL="0" indent="0" algn="ctr">
              <a:buNone/>
            </a:pPr>
            <a:endParaRPr lang="cs-CZ" sz="3200" dirty="0"/>
          </a:p>
          <a:p>
            <a:pPr marL="0" indent="0" algn="ctr">
              <a:buNone/>
            </a:pPr>
            <a:r>
              <a:rPr lang="cs-CZ" sz="3200" dirty="0" err="1" smtClean="0"/>
              <a:t>Na</a:t>
            </a:r>
            <a:r>
              <a:rPr lang="cs-CZ" sz="3200" baseline="30000" dirty="0" err="1" smtClean="0">
                <a:solidFill>
                  <a:srgbClr val="FF0000"/>
                </a:solidFill>
              </a:rPr>
              <a:t>II</a:t>
            </a:r>
            <a:r>
              <a:rPr lang="cs-CZ" sz="3200" dirty="0" smtClean="0"/>
              <a:t>   OH</a:t>
            </a:r>
            <a:r>
              <a:rPr lang="cs-CZ" sz="3200" baseline="30000" dirty="0" smtClean="0">
                <a:solidFill>
                  <a:srgbClr val="00B0F0"/>
                </a:solidFill>
              </a:rPr>
              <a:t>-I</a:t>
            </a:r>
          </a:p>
          <a:p>
            <a:pPr marL="0" indent="0" algn="ctr">
              <a:buNone/>
            </a:pPr>
            <a:endParaRPr lang="cs-CZ" sz="3200" baseline="30000" dirty="0">
              <a:solidFill>
                <a:srgbClr val="00B0F0"/>
              </a:solidFill>
            </a:endParaRPr>
          </a:p>
          <a:p>
            <a:pPr algn="ctr"/>
            <a:r>
              <a:rPr lang="cs-CZ" sz="3200" dirty="0" smtClean="0"/>
              <a:t>Křížové pravidlo</a:t>
            </a:r>
          </a:p>
          <a:p>
            <a:pPr algn="ctr"/>
            <a:r>
              <a:rPr lang="cs-CZ" sz="3200" dirty="0" smtClean="0"/>
              <a:t>Celý vzorec Na(OH)</a:t>
            </a:r>
            <a:r>
              <a:rPr lang="cs-CZ" sz="3200" baseline="-25000" dirty="0" smtClean="0"/>
              <a:t>2</a:t>
            </a:r>
            <a:endParaRPr lang="cs-CZ" sz="3200" baseline="-25000" dirty="0"/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4369363" y="2780928"/>
            <a:ext cx="1210749" cy="5965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4254657" y="2734336"/>
            <a:ext cx="1037423" cy="643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881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Významné hydroxidy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>
                <a:latin typeface="Arial" pitchFamily="34" charset="0"/>
                <a:cs typeface="Arial" pitchFamily="34" charset="0"/>
              </a:rPr>
              <a:t>hydroxid sodný </a:t>
            </a:r>
            <a:r>
              <a:rPr lang="cs-CZ" b="1" i="1" dirty="0" err="1">
                <a:latin typeface="Arial" pitchFamily="34" charset="0"/>
                <a:cs typeface="Arial" pitchFamily="34" charset="0"/>
              </a:rPr>
              <a:t>NaOH</a:t>
            </a:r>
            <a:r>
              <a:rPr lang="cs-CZ" b="1" i="1" dirty="0">
                <a:latin typeface="Arial" pitchFamily="34" charset="0"/>
                <a:cs typeface="Arial" pitchFamily="34" charset="0"/>
              </a:rPr>
              <a:t>, hydroxid draselný KOH</a:t>
            </a:r>
          </a:p>
          <a:p>
            <a:pPr marL="0" indent="0">
              <a:buNone/>
            </a:pPr>
            <a:r>
              <a:rPr lang="cs-CZ" dirty="0" smtClean="0"/>
              <a:t>  - </a:t>
            </a:r>
            <a:r>
              <a:rPr lang="cs-CZ" dirty="0">
                <a:latin typeface="Arial" pitchFamily="34" charset="0"/>
                <a:cs typeface="Arial" pitchFamily="34" charset="0"/>
              </a:rPr>
              <a:t>pevná bílá látka, dobře rozpustná ve vodě, pohlcuje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  vlhkost </a:t>
            </a:r>
            <a:r>
              <a:rPr lang="cs-CZ" dirty="0">
                <a:latin typeface="Arial" pitchFamily="34" charset="0"/>
                <a:cs typeface="Arial" pitchFamily="34" charset="0"/>
              </a:rPr>
              <a:t>a oxid uhličitý ze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vzduchu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cs-CZ" dirty="0">
                <a:latin typeface="Arial" pitchFamily="34" charset="0"/>
                <a:cs typeface="Arial" pitchFamily="34" charset="0"/>
              </a:rPr>
              <a:t>výroba mýdla, papíru, zpracování kůží, čištění vratných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  lahví</a:t>
            </a:r>
          </a:p>
          <a:p>
            <a:pPr marL="0" indent="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r>
              <a:rPr lang="cs-CZ" b="1" i="1" dirty="0">
                <a:latin typeface="Arial" pitchFamily="34" charset="0"/>
                <a:cs typeface="Arial" pitchFamily="34" charset="0"/>
              </a:rPr>
              <a:t>hydroxid vápenatý Ca(OH)</a:t>
            </a:r>
            <a:r>
              <a:rPr lang="cs-CZ" b="1" i="1" baseline="-25000" dirty="0">
                <a:latin typeface="Arial" pitchFamily="34" charset="0"/>
                <a:cs typeface="Arial" pitchFamily="34" charset="0"/>
              </a:rPr>
              <a:t>2</a:t>
            </a:r>
            <a:endParaRPr lang="cs-CZ" b="1" i="1" dirty="0">
              <a:latin typeface="Arial" pitchFamily="34" charset="0"/>
              <a:cs typeface="Arial" pitchFamily="34" charset="0"/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dirty="0" smtClean="0"/>
              <a:t>  - </a:t>
            </a:r>
            <a:r>
              <a:rPr lang="cs-CZ" dirty="0">
                <a:latin typeface="Arial" pitchFamily="34" charset="0"/>
                <a:cs typeface="Arial" pitchFamily="34" charset="0"/>
              </a:rPr>
              <a:t>bílá pevná látka, málo rozpustná ve vodě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- k </a:t>
            </a:r>
            <a:r>
              <a:rPr lang="cs-CZ" dirty="0">
                <a:latin typeface="Arial" pitchFamily="34" charset="0"/>
                <a:cs typeface="Arial" pitchFamily="34" charset="0"/>
              </a:rPr>
              <a:t>přípravě malty (hašené vápno), k vápnění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překyselené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  půdy, výroba cukru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 descr="http://upload.wikimedia.org/wikipedia/commons/thumb/3/34/SodiumHydroxide.jpg/250px-SodiumHydroxid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356992"/>
            <a:ext cx="2019401" cy="1607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upload.wikimedia.org/wikipedia/commons/thumb/6/6e/Calcium_hydroxide.jpg/250px-Calcium_hydroxid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3" y="5373216"/>
            <a:ext cx="1731369" cy="1371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53368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20</TotalTime>
  <Words>207</Words>
  <Application>Microsoft Office PowerPoint</Application>
  <PresentationFormat>Předvádění na obrazovce (4:3)</PresentationFormat>
  <Paragraphs>42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Přehlednost</vt:lpstr>
      <vt:lpstr>Hydroxidy</vt:lpstr>
      <vt:lpstr>EU V-2 Ch8 Miroslava Komárová ZŠ Zákupy</vt:lpstr>
      <vt:lpstr>Hydroxidy</vt:lpstr>
      <vt:lpstr>Názvosloví</vt:lpstr>
      <vt:lpstr>Názvosloví</vt:lpstr>
      <vt:lpstr>Významné hydroxidy</vt:lpstr>
    </vt:vector>
  </TitlesOfParts>
  <Company>ZS Zakupy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Hydroxidy</dc:title>
  <dc:creator>Administrator</dc:creator>
  <cp:lastModifiedBy>Administrator</cp:lastModifiedBy>
  <cp:revision>3</cp:revision>
  <dcterms:created xsi:type="dcterms:W3CDTF">2012-06-18T09:21:32Z</dcterms:created>
  <dcterms:modified xsi:type="dcterms:W3CDTF">2012-06-18T09:42:31Z</dcterms:modified>
</cp:coreProperties>
</file>