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66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CD0D9E-7B5E-49F0-8C08-ED19D1FDD80C}" type="datetimeFigureOut">
              <a:rPr lang="cs-CZ" smtClean="0"/>
              <a:t>17.6.2012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1C063C-19A6-4A22-A89F-6BDFEC37FE2F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1C063C-19A6-4A22-A89F-6BDFEC37FE2F}" type="slidenum">
              <a:rPr lang="cs-CZ" smtClean="0"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 https://sites.google.com/site/fyzika007/struktura-a-vlastnosti-latek/rozdeleni-pevnych-latek</a:t>
            </a:r>
          </a:p>
          <a:p>
            <a:r>
              <a:rPr lang="cs-CZ" dirty="0" smtClean="0"/>
              <a:t>              http://www.</a:t>
            </a:r>
            <a:r>
              <a:rPr lang="cs-CZ" dirty="0" err="1" smtClean="0"/>
              <a:t>trigonmedia.cz</a:t>
            </a:r>
            <a:r>
              <a:rPr lang="cs-CZ" dirty="0" smtClean="0"/>
              <a:t>/</a:t>
            </a:r>
            <a:r>
              <a:rPr lang="cs-CZ" dirty="0" err="1" smtClean="0"/>
              <a:t>trigonmedia</a:t>
            </a:r>
            <a:r>
              <a:rPr lang="cs-CZ" dirty="0" smtClean="0"/>
              <a:t>/</a:t>
            </a:r>
            <a:r>
              <a:rPr lang="cs-CZ" dirty="0" err="1" smtClean="0"/>
              <a:t>eshop</a:t>
            </a:r>
            <a:r>
              <a:rPr lang="cs-CZ" dirty="0" smtClean="0"/>
              <a:t>/29-1-Sul/103-2-Sul-</a:t>
            </a:r>
            <a:r>
              <a:rPr lang="cs-CZ" smtClean="0"/>
              <a:t>kamenna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1C063C-19A6-4A22-A89F-6BDFEC37FE2F}" type="slidenum">
              <a:rPr lang="cs-CZ" smtClean="0"/>
              <a:t>7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6B1ECB71-7F60-448D-A269-E3985BED72F5}" type="datetimeFigureOut">
              <a:rPr lang="cs-CZ" smtClean="0"/>
              <a:t>17.6.2012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ABD23CD-01F6-4FBF-BD31-DA51741D8B5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ECB71-7F60-448D-A269-E3985BED72F5}" type="datetimeFigureOut">
              <a:rPr lang="cs-CZ" smtClean="0"/>
              <a:t>17.6.2012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D23CD-01F6-4FBF-BD31-DA51741D8B5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ECB71-7F60-448D-A269-E3985BED72F5}" type="datetimeFigureOut">
              <a:rPr lang="cs-CZ" smtClean="0"/>
              <a:t>17.6.2012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D23CD-01F6-4FBF-BD31-DA51741D8B5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ECB71-7F60-448D-A269-E3985BED72F5}" type="datetimeFigureOut">
              <a:rPr lang="cs-CZ" smtClean="0"/>
              <a:t>17.6.2012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D23CD-01F6-4FBF-BD31-DA51741D8B5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ECB71-7F60-448D-A269-E3985BED72F5}" type="datetimeFigureOut">
              <a:rPr lang="cs-CZ" smtClean="0"/>
              <a:t>17.6.2012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D23CD-01F6-4FBF-BD31-DA51741D8B5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ECB71-7F60-448D-A269-E3985BED72F5}" type="datetimeFigureOut">
              <a:rPr lang="cs-CZ" smtClean="0"/>
              <a:t>17.6.2012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D23CD-01F6-4FBF-BD31-DA51741D8B5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B1ECB71-7F60-448D-A269-E3985BED72F5}" type="datetimeFigureOut">
              <a:rPr lang="cs-CZ" smtClean="0"/>
              <a:t>17.6.2012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ABD23CD-01F6-4FBF-BD31-DA51741D8B52}" type="slidenum">
              <a:rPr lang="cs-CZ" smtClean="0"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6B1ECB71-7F60-448D-A269-E3985BED72F5}" type="datetimeFigureOut">
              <a:rPr lang="cs-CZ" smtClean="0"/>
              <a:t>17.6.2012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ABD23CD-01F6-4FBF-BD31-DA51741D8B5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ECB71-7F60-448D-A269-E3985BED72F5}" type="datetimeFigureOut">
              <a:rPr lang="cs-CZ" smtClean="0"/>
              <a:t>17.6.2012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D23CD-01F6-4FBF-BD31-DA51741D8B5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ECB71-7F60-448D-A269-E3985BED72F5}" type="datetimeFigureOut">
              <a:rPr lang="cs-CZ" smtClean="0"/>
              <a:t>17.6.2012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D23CD-01F6-4FBF-BD31-DA51741D8B5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ECB71-7F60-448D-A269-E3985BED72F5}" type="datetimeFigureOut">
              <a:rPr lang="cs-CZ" smtClean="0"/>
              <a:t>17.6.2012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D23CD-01F6-4FBF-BD31-DA51741D8B5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6B1ECB71-7F60-448D-A269-E3985BED72F5}" type="datetimeFigureOut">
              <a:rPr lang="cs-CZ" smtClean="0"/>
              <a:t>17.6.2012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6ABD23CD-01F6-4FBF-BD31-DA51741D8B52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6600" dirty="0" smtClean="0"/>
              <a:t>Halogenidy</a:t>
            </a:r>
            <a:endParaRPr lang="cs-CZ" sz="6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1800" dirty="0" smtClean="0"/>
              <a:t>Vypracovala: Mgr. Miroslava Komárová</a:t>
            </a:r>
            <a:endParaRPr lang="cs-CZ" sz="1800" dirty="0"/>
          </a:p>
        </p:txBody>
      </p:sp>
      <p:pic>
        <p:nvPicPr>
          <p:cNvPr id="4" name="Picture 2" descr="C:\Users\trojka\AppData\Local\Microsoft\Windows\Temporary Internet Files\Low\Content.IE5\8UXBBADC\opvk_hor_zakladni_logolink_bar_cz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5500702"/>
            <a:ext cx="5434034" cy="1050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1000108"/>
            <a:ext cx="8229600" cy="2000248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EU V-2 Ch8</a:t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Miroslava Komárová</a:t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ZŠ Zákupy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286124"/>
            <a:ext cx="8229600" cy="3288412"/>
          </a:xfrm>
        </p:spPr>
        <p:txBody>
          <a:bodyPr/>
          <a:lstStyle/>
          <a:p>
            <a:r>
              <a:rPr lang="cs-CZ" dirty="0" smtClean="0"/>
              <a:t>Název: </a:t>
            </a:r>
            <a:r>
              <a:rPr lang="cs-CZ" dirty="0" smtClean="0"/>
              <a:t>Halogenidy</a:t>
            </a:r>
            <a:endParaRPr lang="cs-CZ" dirty="0" smtClean="0"/>
          </a:p>
          <a:p>
            <a:r>
              <a:rPr lang="cs-CZ" dirty="0" smtClean="0"/>
              <a:t>Cíl: seznámení se s učivem o </a:t>
            </a:r>
            <a:r>
              <a:rPr lang="cs-CZ" dirty="0" smtClean="0"/>
              <a:t>halogenidech</a:t>
            </a:r>
            <a:endParaRPr lang="cs-CZ" dirty="0" smtClean="0"/>
          </a:p>
          <a:p>
            <a:r>
              <a:rPr lang="cs-CZ" dirty="0" smtClean="0"/>
              <a:t>Čas: 25 - 30 minut</a:t>
            </a:r>
          </a:p>
          <a:p>
            <a:r>
              <a:rPr lang="cs-CZ" dirty="0" smtClean="0"/>
              <a:t>Pomůcky: interaktivní </a:t>
            </a:r>
            <a:r>
              <a:rPr lang="cs-CZ" dirty="0" smtClean="0"/>
              <a:t>tabule</a:t>
            </a:r>
            <a:endParaRPr lang="cs-CZ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Halogenidy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1472" y="2428868"/>
            <a:ext cx="7786742" cy="4145668"/>
          </a:xfrm>
        </p:spPr>
        <p:txBody>
          <a:bodyPr/>
          <a:lstStyle/>
          <a:p>
            <a:r>
              <a:rPr lang="cs-CZ" dirty="0" smtClean="0"/>
              <a:t>Jsou dvouprvkové sloučeniny halogenu s jiným prvkem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Halogen má vždy oxidační číslo –I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Nejznámější je chlorid sodný, který je důležitou složkou lidské potravy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Názvosloví halogenidů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Skládá se z podstatného a přídavného jména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smtClean="0"/>
              <a:t>  př.: chlorid sodný</a:t>
            </a:r>
          </a:p>
          <a:p>
            <a:r>
              <a:rPr lang="cs-CZ" dirty="0" smtClean="0"/>
              <a:t>Podstatné jméno = halogen s koncovkou –id</a:t>
            </a:r>
          </a:p>
          <a:p>
            <a:r>
              <a:rPr lang="cs-CZ" dirty="0" smtClean="0"/>
              <a:t>Přídavné jméno = další prvek s koncovkou podle kladného oxidačního čísla</a:t>
            </a:r>
          </a:p>
          <a:p>
            <a:endParaRPr lang="cs-CZ" dirty="0" smtClean="0"/>
          </a:p>
          <a:p>
            <a:r>
              <a:rPr lang="cs-CZ" dirty="0" smtClean="0">
                <a:solidFill>
                  <a:srgbClr val="FF0000"/>
                </a:solidFill>
              </a:rPr>
              <a:t>Pamatuj! Součet oxidačních čísel všech atomů je vždy roven nule!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857256"/>
          </a:xfrm>
        </p:spPr>
        <p:txBody>
          <a:bodyPr/>
          <a:lstStyle/>
          <a:p>
            <a:r>
              <a:rPr lang="cs-CZ" dirty="0" smtClean="0"/>
              <a:t>Oxidační čísla a koncovky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60696263"/>
              </p:ext>
            </p:extLst>
          </p:nvPr>
        </p:nvGraphicFramePr>
        <p:xfrm>
          <a:off x="428596" y="1643050"/>
          <a:ext cx="8280920" cy="50405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43326"/>
                <a:gridCol w="1375949"/>
                <a:gridCol w="1787375"/>
                <a:gridCol w="1644735"/>
                <a:gridCol w="1029535"/>
              </a:tblGrid>
              <a:tr h="5828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 smtClean="0">
                          <a:effectLst/>
                        </a:rPr>
                        <a:t>Oxidační </a:t>
                      </a:r>
                      <a:r>
                        <a:rPr lang="cs-CZ" sz="1100" b="1" dirty="0">
                          <a:effectLst/>
                        </a:rPr>
                        <a:t>číslo atomu </a:t>
                      </a:r>
                      <a:r>
                        <a:rPr lang="cs-CZ" sz="1100" b="1" dirty="0" smtClean="0">
                          <a:effectLst/>
                        </a:rPr>
                        <a:t>prvku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 smtClean="0">
                          <a:effectLst/>
                        </a:rPr>
                        <a:t>sloučeného </a:t>
                      </a:r>
                      <a:r>
                        <a:rPr lang="cs-CZ" sz="1100" b="1" dirty="0">
                          <a:effectLst/>
                        </a:rPr>
                        <a:t>s halogenem</a:t>
                      </a:r>
                      <a:endParaRPr lang="cs-CZ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koncovka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Název halogenidu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Vzorec halogenidu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Poměr atomů prvků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69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I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- ný 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Fluorid sodný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NaF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 : </a:t>
                      </a:r>
                      <a:r>
                        <a:rPr lang="cs-CZ" sz="1600" dirty="0" err="1">
                          <a:effectLst/>
                        </a:rPr>
                        <a:t>1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375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II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- </a:t>
                      </a:r>
                      <a:r>
                        <a:rPr lang="cs-CZ" sz="1600" dirty="0" err="1">
                          <a:effectLst/>
                        </a:rPr>
                        <a:t>natý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jodid měďnatý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CuI₂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1:2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69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III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- </a:t>
                      </a:r>
                      <a:r>
                        <a:rPr lang="cs-CZ" sz="1600" dirty="0" err="1">
                          <a:effectLst/>
                        </a:rPr>
                        <a:t>itý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Chlorid železitý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FeCl₃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 : 3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375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IV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- ičitý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Bromid uhličitý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CBr₄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 : 4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69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V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-ečný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- ičný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Jodid fosforečný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PI₅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 :5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375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VI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- ový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Fluorid sírový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SF₆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1: 6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69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VII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- istý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Chlorid jodistý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ICl₇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 :7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69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VIII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- </a:t>
                      </a:r>
                      <a:r>
                        <a:rPr lang="cs-CZ" sz="1600" dirty="0" err="1">
                          <a:effectLst/>
                        </a:rPr>
                        <a:t>ičelý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Fluorid osmičelý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effectLst/>
                        </a:rPr>
                        <a:t>OsF</a:t>
                      </a:r>
                      <a:r>
                        <a:rPr lang="cs-CZ" sz="1600" dirty="0">
                          <a:effectLst/>
                        </a:rPr>
                        <a:t>₈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1: 8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Tvorba názvu a vzorce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Chlor</a:t>
            </a:r>
            <a:r>
              <a:rPr lang="cs-CZ" dirty="0" smtClean="0">
                <a:solidFill>
                  <a:srgbClr val="FF0000"/>
                </a:solidFill>
              </a:rPr>
              <a:t>id</a:t>
            </a:r>
            <a:r>
              <a:rPr lang="cs-CZ" dirty="0" smtClean="0"/>
              <a:t>      vápe</a:t>
            </a:r>
            <a:r>
              <a:rPr lang="cs-CZ" dirty="0" smtClean="0">
                <a:solidFill>
                  <a:srgbClr val="00B050"/>
                </a:solidFill>
              </a:rPr>
              <a:t>natý</a:t>
            </a:r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Ca</a:t>
            </a:r>
            <a:r>
              <a:rPr lang="cs-CZ" baseline="30000" dirty="0" smtClean="0">
                <a:solidFill>
                  <a:srgbClr val="00B050"/>
                </a:solidFill>
              </a:rPr>
              <a:t>II</a:t>
            </a:r>
            <a:r>
              <a:rPr lang="cs-CZ" dirty="0" smtClean="0"/>
              <a:t>   Cl</a:t>
            </a:r>
            <a:r>
              <a:rPr lang="cs-CZ" baseline="24000" dirty="0" smtClean="0">
                <a:solidFill>
                  <a:srgbClr val="FF0000"/>
                </a:solidFill>
              </a:rPr>
              <a:t>-I</a:t>
            </a:r>
            <a:r>
              <a:rPr lang="cs-CZ" baseline="-25000" dirty="0" smtClean="0"/>
              <a:t>2</a:t>
            </a:r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Oxidační číslo vápníku je </a:t>
            </a:r>
            <a:r>
              <a:rPr lang="cs-CZ" dirty="0" smtClean="0">
                <a:solidFill>
                  <a:srgbClr val="00B050"/>
                </a:solidFill>
              </a:rPr>
              <a:t>+II </a:t>
            </a:r>
            <a:r>
              <a:rPr lang="cs-CZ" dirty="0" smtClean="0"/>
              <a:t>(koncovka –</a:t>
            </a:r>
            <a:r>
              <a:rPr lang="cs-CZ" dirty="0" err="1" smtClean="0">
                <a:solidFill>
                  <a:srgbClr val="00B050"/>
                </a:solidFill>
              </a:rPr>
              <a:t>natý</a:t>
            </a:r>
            <a:r>
              <a:rPr lang="cs-CZ" dirty="0" smtClean="0"/>
              <a:t>)</a:t>
            </a:r>
          </a:p>
          <a:p>
            <a:pPr algn="ctr">
              <a:buNone/>
            </a:pPr>
            <a:r>
              <a:rPr lang="cs-CZ" dirty="0" smtClean="0"/>
              <a:t>Součet oxidačních čísel:</a:t>
            </a:r>
          </a:p>
          <a:p>
            <a:pPr algn="ctr">
              <a:buNone/>
            </a:pPr>
            <a:r>
              <a:rPr lang="cs-CZ" dirty="0" smtClean="0"/>
              <a:t>1 ∙(</a:t>
            </a:r>
            <a:r>
              <a:rPr lang="cs-CZ" dirty="0" smtClean="0">
                <a:solidFill>
                  <a:srgbClr val="00B050"/>
                </a:solidFill>
              </a:rPr>
              <a:t>II</a:t>
            </a:r>
            <a:r>
              <a:rPr lang="cs-CZ" dirty="0" smtClean="0"/>
              <a:t>) + 2 ∙ (</a:t>
            </a:r>
            <a:r>
              <a:rPr lang="cs-CZ" dirty="0" smtClean="0">
                <a:solidFill>
                  <a:srgbClr val="FF0000"/>
                </a:solidFill>
              </a:rPr>
              <a:t>-I</a:t>
            </a:r>
            <a:r>
              <a:rPr lang="cs-CZ" dirty="0" smtClean="0"/>
              <a:t>) = 0</a:t>
            </a:r>
          </a:p>
        </p:txBody>
      </p:sp>
      <p:cxnSp>
        <p:nvCxnSpPr>
          <p:cNvPr id="5" name="Přímá spojovací šipka 4"/>
          <p:cNvCxnSpPr/>
          <p:nvPr/>
        </p:nvCxnSpPr>
        <p:spPr>
          <a:xfrm rot="10800000" flipV="1">
            <a:off x="4357686" y="3214686"/>
            <a:ext cx="500066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šipka 8"/>
          <p:cNvCxnSpPr/>
          <p:nvPr/>
        </p:nvCxnSpPr>
        <p:spPr>
          <a:xfrm>
            <a:off x="4286248" y="3214686"/>
            <a:ext cx="714380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857232"/>
            <a:ext cx="8229600" cy="1066800"/>
          </a:xfrm>
        </p:spPr>
        <p:txBody>
          <a:bodyPr/>
          <a:lstStyle/>
          <a:p>
            <a:r>
              <a:rPr lang="cs-CZ" dirty="0" smtClean="0"/>
              <a:t>Významné halogenidy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78861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/>
              <a:t>                             </a:t>
            </a:r>
            <a:r>
              <a:rPr lang="cs-CZ" u="sng" dirty="0" smtClean="0"/>
              <a:t>Chlorid sodný </a:t>
            </a:r>
            <a:r>
              <a:rPr lang="cs-CZ" u="sng" dirty="0" err="1" smtClean="0"/>
              <a:t>NaCl</a:t>
            </a:r>
            <a:endParaRPr lang="cs-CZ" u="sng" dirty="0" smtClean="0"/>
          </a:p>
          <a:p>
            <a:pPr marL="0" indent="0">
              <a:buNone/>
            </a:pPr>
            <a:r>
              <a:rPr lang="cs-CZ" sz="2400" dirty="0" smtClean="0"/>
              <a:t>Vlastnosti</a:t>
            </a:r>
          </a:p>
          <a:p>
            <a:r>
              <a:rPr lang="cs-CZ" sz="2400" dirty="0" smtClean="0"/>
              <a:t> bezbarvá krystalická látka</a:t>
            </a:r>
          </a:p>
          <a:p>
            <a:r>
              <a:rPr lang="cs-CZ" sz="2400" dirty="0" smtClean="0"/>
              <a:t> dobře rozpustná ve vodě</a:t>
            </a:r>
          </a:p>
          <a:p>
            <a:pPr marL="0" indent="0">
              <a:buNone/>
            </a:pPr>
            <a:r>
              <a:rPr lang="cs-CZ" sz="2400" dirty="0" smtClean="0"/>
              <a:t> Výskyt </a:t>
            </a:r>
            <a:r>
              <a:rPr lang="cs-CZ" sz="2400" dirty="0" smtClean="0"/>
              <a:t> </a:t>
            </a:r>
            <a:endParaRPr lang="cs-CZ" sz="2400" dirty="0" smtClean="0"/>
          </a:p>
          <a:p>
            <a:r>
              <a:rPr lang="cs-CZ" sz="2400" dirty="0" smtClean="0"/>
              <a:t> </a:t>
            </a:r>
            <a:r>
              <a:rPr lang="cs-CZ" sz="2400" dirty="0" smtClean="0"/>
              <a:t>v </a:t>
            </a:r>
            <a:r>
              <a:rPr lang="cs-CZ" sz="2400" dirty="0" smtClean="0"/>
              <a:t>dolech - nerost kamenná sůl -HALIT</a:t>
            </a:r>
          </a:p>
          <a:p>
            <a:r>
              <a:rPr lang="cs-CZ" sz="2400" dirty="0" smtClean="0"/>
              <a:t> rozpuštěný v mořské </a:t>
            </a:r>
            <a:r>
              <a:rPr lang="cs-CZ" sz="2400" dirty="0" smtClean="0"/>
              <a:t>vodě</a:t>
            </a:r>
          </a:p>
          <a:p>
            <a:pPr marL="0" indent="0">
              <a:buNone/>
            </a:pPr>
            <a:r>
              <a:rPr lang="cs-CZ" sz="2400" dirty="0" smtClean="0"/>
              <a:t> Použití:</a:t>
            </a:r>
          </a:p>
          <a:p>
            <a:r>
              <a:rPr lang="cs-CZ" sz="2400" dirty="0" smtClean="0"/>
              <a:t>výroba chloru</a:t>
            </a:r>
          </a:p>
          <a:p>
            <a:r>
              <a:rPr lang="cs-CZ" sz="2400" dirty="0" smtClean="0"/>
              <a:t>výroba </a:t>
            </a:r>
            <a:r>
              <a:rPr lang="cs-CZ" sz="2400" dirty="0" smtClean="0"/>
              <a:t>hydroxidu sodného</a:t>
            </a:r>
          </a:p>
          <a:p>
            <a:r>
              <a:rPr lang="cs-CZ" sz="2400" dirty="0" smtClean="0"/>
              <a:t>výroba </a:t>
            </a:r>
            <a:r>
              <a:rPr lang="cs-CZ" sz="2400" dirty="0" smtClean="0"/>
              <a:t>mýdla</a:t>
            </a:r>
          </a:p>
          <a:p>
            <a:r>
              <a:rPr lang="cs-CZ" sz="2400" dirty="0" smtClean="0"/>
              <a:t>zpracování kůží</a:t>
            </a:r>
          </a:p>
          <a:p>
            <a:r>
              <a:rPr lang="cs-CZ" sz="2400" dirty="0" smtClean="0"/>
              <a:t>na </a:t>
            </a:r>
            <a:r>
              <a:rPr lang="cs-CZ" sz="2400" dirty="0" smtClean="0"/>
              <a:t>námrazu na vozovkách</a:t>
            </a:r>
            <a:endParaRPr lang="cs-CZ" sz="2400" dirty="0"/>
          </a:p>
        </p:txBody>
      </p:sp>
      <p:pic>
        <p:nvPicPr>
          <p:cNvPr id="2050" name="Picture 2" descr="http://t3.gstatic.com/images?q=tbn:ANd9GcTwkRKMy6qOdWKXDFjt1pqwHtRVpcGuWTTOwPUcABkdXZvt3e6qEsaqiGm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86512" y="1928802"/>
            <a:ext cx="2466975" cy="1847851"/>
          </a:xfrm>
          <a:prstGeom prst="rect">
            <a:avLst/>
          </a:prstGeom>
          <a:noFill/>
        </p:spPr>
      </p:pic>
      <p:pic>
        <p:nvPicPr>
          <p:cNvPr id="2052" name="Picture 4" descr="http://www.trigonmedia.cz/fotky16795/fotos/gen320/gen__vyr_585567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5008" y="4143380"/>
            <a:ext cx="3048000" cy="2286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27</TotalTime>
  <Words>295</Words>
  <Application>Microsoft Office PowerPoint</Application>
  <PresentationFormat>Předvádění na obrazovce (4:3)</PresentationFormat>
  <Paragraphs>95</Paragraphs>
  <Slides>7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Urbanistický</vt:lpstr>
      <vt:lpstr>Halogenidy</vt:lpstr>
      <vt:lpstr>EU V-2 Ch8 Miroslava Komárová ZŠ Zákupy</vt:lpstr>
      <vt:lpstr>Halogenidy</vt:lpstr>
      <vt:lpstr>Názvosloví halogenidů</vt:lpstr>
      <vt:lpstr>Oxidační čísla a koncovky</vt:lpstr>
      <vt:lpstr>Tvorba názvu a vzorce</vt:lpstr>
      <vt:lpstr>Významné halogenidy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Halogenidy</dc:title>
  <dc:creator>admin</dc:creator>
  <cp:lastModifiedBy>admin</cp:lastModifiedBy>
  <cp:revision>3</cp:revision>
  <dcterms:created xsi:type="dcterms:W3CDTF">2012-06-17T15:34:44Z</dcterms:created>
  <dcterms:modified xsi:type="dcterms:W3CDTF">2012-06-17T16:02:39Z</dcterms:modified>
</cp:coreProperties>
</file>