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  <p:sldMasterId id="2147483762" r:id="rId2"/>
  </p:sldMasterIdLst>
  <p:notesMasterIdLst>
    <p:notesMasterId r:id="rId10"/>
  </p:notesMasterIdLst>
  <p:handoutMasterIdLst>
    <p:handoutMasterId r:id="rId11"/>
  </p:handoutMasterIdLst>
  <p:sldIdLst>
    <p:sldId id="256" r:id="rId3"/>
    <p:sldId id="272" r:id="rId4"/>
    <p:sldId id="268" r:id="rId5"/>
    <p:sldId id="258" r:id="rId6"/>
    <p:sldId id="259" r:id="rId7"/>
    <p:sldId id="269" r:id="rId8"/>
    <p:sldId id="270" r:id="rId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8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cs-CZ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CE04040-90A3-43C5-BED0-7BED678E1B6E}" type="datetimeFigureOut">
              <a:rPr lang="cs-CZ"/>
              <a:pPr/>
              <a:t>12.6.2013</a:t>
            </a:fld>
            <a:endParaRPr lang="cs-CZ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cs-CZ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DF48C21-5970-488D-AC76-FBB17107A19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7748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cs-CZ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F194C16E-C51E-414D-B837-0A2D4434B499}" type="datetimeFigureOut">
              <a:rPr lang="cs-CZ"/>
              <a:pPr/>
              <a:t>12.6.2013</a:t>
            </a:fld>
            <a:endParaRPr lang="cs-CZ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cs-CZ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7C08D1F-4F67-4EE8-86A5-9977AE7965B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0480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Obrázek: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http://cs.wikipedia.org/wiki/Soubor:Sulfid_olovnat%C3%BD.PNG</a:t>
            </a:r>
            <a:r>
              <a:rPr lang="cs-CZ" sz="12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cit. 2011-06-13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Obrázky:</a:t>
            </a:r>
            <a:r>
              <a:rPr lang="cs-CZ" baseline="0" dirty="0" smtClean="0"/>
              <a:t>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http://geologie.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vsb.cz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gp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/stud.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php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cit. 2011-06-13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]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200" baseline="0" dirty="0" smtClean="0">
                <a:latin typeface="Arial" pitchFamily="34" charset="0"/>
                <a:cs typeface="Arial" pitchFamily="34" charset="0"/>
              </a:rPr>
              <a:t>              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http://geologie.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vsb.cz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loziska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/suroviny/rudy/sfalerit.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html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cit. 2011-06-13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]</a:t>
            </a:r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5779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75780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2400">
                <a:latin typeface="Times New Roman" pitchFamily="18" charset="0"/>
              </a:endParaRPr>
            </a:p>
          </p:txBody>
        </p:sp>
        <p:grpSp>
          <p:nvGrpSpPr>
            <p:cNvPr id="75781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75782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75783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75784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75785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75786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75787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75788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75789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75790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75791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75792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48F01A6-A2AE-4D91-99CD-6FF15D73F8C5}" type="datetimeFigureOut">
              <a:rPr lang="cs-CZ"/>
              <a:pPr/>
              <a:t>12.6.2013</a:t>
            </a:fld>
            <a:endParaRPr lang="cs-CZ"/>
          </a:p>
        </p:txBody>
      </p:sp>
      <p:sp>
        <p:nvSpPr>
          <p:cNvPr id="7579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5794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A0F39E4-288C-4725-A7B5-FB1377369ED3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7579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7579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4B8F47-DF78-4853-B4FB-E89B4E42CB5D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AB665A5-9EAB-4344-81C4-049695AAEC45}" type="datetimeFigureOut">
              <a:rPr lang="cs-CZ"/>
              <a:pPr/>
              <a:t>12.6.2013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7912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DC8A4B-1C97-410C-857D-1317C9C52F95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41F5ADA-14E2-419B-889A-2ABAF7CD0F98}" type="datetimeFigureOut">
              <a:rPr lang="cs-CZ"/>
              <a:pPr/>
              <a:t>12.6.2013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501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9011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9011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011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9011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90119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0120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9012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012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012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901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9012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90126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69A9809-FEF4-47C6-A9FD-F2198AF69AD2}" type="datetimeFigureOut">
              <a:rPr lang="cs-CZ"/>
              <a:pPr/>
              <a:t>12.6.2013</a:t>
            </a:fld>
            <a:endParaRPr lang="cs-CZ"/>
          </a:p>
        </p:txBody>
      </p:sp>
      <p:sp>
        <p:nvSpPr>
          <p:cNvPr id="9012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9012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790E448-935A-4F30-84B6-B4E9F23240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DE4CF1-1DD0-41A9-8878-3B7C381A5ACA}" type="datetimeFigureOut">
              <a:rPr lang="cs-CZ"/>
              <a:pPr/>
              <a:t>12.6.2013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ECCB7-13FA-428F-A99E-218392D9297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654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37C8AD-01CD-4390-BBFC-57F99192AEDA}" type="datetimeFigureOut">
              <a:rPr lang="cs-CZ"/>
              <a:pPr/>
              <a:t>12.6.2013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20AD7-86F0-41E0-A3BB-FB8A00C8EC9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885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E668B4-9A6F-489A-8C30-1ACF82428AE5}" type="datetimeFigureOut">
              <a:rPr lang="cs-CZ"/>
              <a:pPr/>
              <a:t>12.6.2013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B6CE8-491F-43A2-B6E1-73E55DB3DE2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33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80DE95-A8F1-486E-BE41-9E151D5FBEE1}" type="datetimeFigureOut">
              <a:rPr lang="cs-CZ"/>
              <a:pPr/>
              <a:t>12.6.2013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7ABC9-211C-4C63-B62D-6134B27E550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842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B23208-EF27-4EED-89FD-0F9757FDE442}" type="datetimeFigureOut">
              <a:rPr lang="cs-CZ"/>
              <a:pPr/>
              <a:t>12.6.2013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93C3E-63A3-42F7-9B77-924359AE0EA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0207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BB4022-47C3-4B26-84C7-8364B47C0D9A}" type="datetimeFigureOut">
              <a:rPr lang="cs-CZ"/>
              <a:pPr/>
              <a:t>12.6.2013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94816-A6B3-4FEA-B8F1-8F7FB14FB2D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745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AC9030-D973-40FB-A048-B5266DEFE348}" type="datetimeFigureOut">
              <a:rPr lang="cs-CZ"/>
              <a:pPr/>
              <a:t>12.6.2013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D592A-7396-419C-BEE7-FEE3655533F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4153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C8C9AA-073F-4356-BBCC-FF113C6B50A9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74A6097-C13C-4BEE-AFE7-1A41C9F6CC8E}" type="datetimeFigureOut">
              <a:rPr lang="cs-CZ"/>
              <a:pPr/>
              <a:t>12.6.2013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044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3825D3-8A06-4665-8FF3-A89892D4E8D6}" type="datetimeFigureOut">
              <a:rPr lang="cs-CZ"/>
              <a:pPr/>
              <a:t>12.6.2013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EA51B-01CE-4FF5-81AA-8471EF9261E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317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00F84F-0BCE-4DE5-86AC-09157C290406}" type="datetimeFigureOut">
              <a:rPr lang="cs-CZ"/>
              <a:pPr/>
              <a:t>12.6.2013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C4044-8319-43A1-AF48-C7AB51C6503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3494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6FEDE9-61E8-4A1F-995C-B3A5430BD878}" type="datetimeFigureOut">
              <a:rPr lang="cs-CZ"/>
              <a:pPr/>
              <a:t>12.6.2013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6E926-F875-44A9-9B8C-22E01AF31A2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849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E2D4BF-96AF-4612-9220-8731FEE83D2B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2AC9D3B-D884-45BB-B530-D81E19971DEB}" type="datetimeFigureOut">
              <a:rPr lang="cs-CZ"/>
              <a:pPr/>
              <a:t>12.6.2013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148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B2B992-7BC5-4FDB-9C8A-5AD992975811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FFF7CCC-0B85-44EF-90DD-86E60CB5E170}" type="datetimeFigureOut">
              <a:rPr lang="cs-CZ"/>
              <a:pPr/>
              <a:t>12.6.2013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887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C304FA-1855-4581-BB6F-63E0F97EB56E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3F4CF50-284B-4D11-A068-37545ABC2222}" type="datetimeFigureOut">
              <a:rPr lang="cs-CZ"/>
              <a:pPr/>
              <a:t>12.6.2013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78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21747E-079E-4462-9501-CE90D615DFCC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BDFE6FC-97C9-4B0F-BD77-18ECC27FC123}" type="datetimeFigureOut">
              <a:rPr lang="cs-CZ"/>
              <a:pPr/>
              <a:t>12.6.2013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213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FEF38D-CAB7-4D61-8F1C-CECC6962EDB8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0E3805B-F42E-4F35-B438-9BCDBC4B6696}" type="datetimeFigureOut">
              <a:rPr lang="cs-CZ"/>
              <a:pPr/>
              <a:t>12.6.2013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302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FF0C79-A95D-4751-959C-4003F6B34A50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15F8ED4-9858-490D-8120-DD0E51673B57}" type="datetimeFigureOut">
              <a:rPr lang="cs-CZ"/>
              <a:pPr/>
              <a:t>12.6.2013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8744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A0EC84-11D4-4E06-A3B3-5A08A8DBC869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B6E2D03-0C30-41E9-95D6-33EB2B965004}" type="datetimeFigureOut">
              <a:rPr lang="cs-CZ"/>
              <a:pPr/>
              <a:t>12.6.2013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8970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cs-CZ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7F324E8E-BD2E-4013-81AC-2E8A4B860E71}" type="slidenum">
              <a:rPr lang="cs-CZ"/>
              <a:pPr/>
              <a:t>‹#›</a:t>
            </a:fld>
            <a:endParaRPr lang="cs-CZ"/>
          </a:p>
        </p:txBody>
      </p:sp>
      <p:grpSp>
        <p:nvGrpSpPr>
          <p:cNvPr id="7475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7475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7475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7475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7476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7476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chemeClr val="accent2"/>
                </a:solidFill>
              </a:endParaRPr>
            </a:p>
          </p:txBody>
        </p:sp>
        <p:sp>
          <p:nvSpPr>
            <p:cNvPr id="7476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chemeClr val="hlink"/>
                </a:solidFill>
              </a:endParaRPr>
            </a:p>
          </p:txBody>
        </p:sp>
        <p:sp>
          <p:nvSpPr>
            <p:cNvPr id="7476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2400">
                <a:latin typeface="Times New Roman" pitchFamily="18" charset="0"/>
              </a:endParaRPr>
            </a:p>
          </p:txBody>
        </p:sp>
        <p:sp>
          <p:nvSpPr>
            <p:cNvPr id="7476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chemeClr val="accent2"/>
                </a:solidFill>
              </a:endParaRPr>
            </a:p>
          </p:txBody>
        </p:sp>
        <p:sp>
          <p:nvSpPr>
            <p:cNvPr id="7476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chemeClr val="accent2"/>
                </a:solidFill>
              </a:endParaRPr>
            </a:p>
          </p:txBody>
        </p:sp>
      </p:grpSp>
      <p:sp>
        <p:nvSpPr>
          <p:cNvPr id="7476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7476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7476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1A8CC2E9-F488-4062-B8A6-C2A4D24CC069}" type="datetimeFigureOut">
              <a:rPr lang="cs-CZ"/>
              <a:pPr/>
              <a:t>12.6.2013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>
              <a:latin typeface="Tahoma" pitchFamily="34" charset="0"/>
            </a:endParaRP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>
              <a:latin typeface="Tahoma" pitchFamily="34" charset="0"/>
            </a:endParaRP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>
              <a:latin typeface="Tahoma" pitchFamily="34" charset="0"/>
            </a:endParaRP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>
              <a:latin typeface="Tahoma" pitchFamily="34" charset="0"/>
            </a:endParaRPr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>
              <a:latin typeface="Tahoma" pitchFamily="34" charset="0"/>
            </a:endParaRPr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>
              <a:latin typeface="Tahoma" pitchFamily="34" charset="0"/>
            </a:endParaRPr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>
              <a:latin typeface="Tahoma" pitchFamily="34" charset="0"/>
            </a:endParaRPr>
          </a:p>
        </p:txBody>
      </p:sp>
      <p:sp>
        <p:nvSpPr>
          <p:cNvPr id="8909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8909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890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0AD1FD47-2FDC-4534-BB40-7CBF7B021E4A}" type="datetimeFigureOut">
              <a:rPr lang="cs-CZ"/>
              <a:pPr/>
              <a:t>12.6.2013</a:t>
            </a:fld>
            <a:endParaRPr lang="cs-CZ"/>
          </a:p>
        </p:txBody>
      </p:sp>
      <p:sp>
        <p:nvSpPr>
          <p:cNvPr id="891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891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B134801-A750-4CDB-B9DF-B80EFC72CC77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b"/>
          <a:lstStyle/>
          <a:p>
            <a:pPr algn="ctr"/>
            <a:r>
              <a:rPr lang="cs-CZ" sz="7100" b="1" dirty="0" smtClean="0">
                <a:solidFill>
                  <a:schemeClr val="bg1">
                    <a:lumMod val="85000"/>
                  </a:schemeClr>
                </a:solidFill>
              </a:rPr>
              <a:t>Sulfidy</a:t>
            </a:r>
            <a:endParaRPr lang="cs-CZ" sz="71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000" dirty="0" smtClean="0"/>
              <a:t>Vypracovala: Mgr. Miroslava Komárová</a:t>
            </a:r>
            <a:endParaRPr lang="cs-CZ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941168"/>
            <a:ext cx="4118245" cy="10081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2185982"/>
          </a:xfrm>
        </p:spPr>
        <p:txBody>
          <a:bodyPr/>
          <a:lstStyle/>
          <a:p>
            <a:r>
              <a:rPr lang="cs-CZ" sz="4000" dirty="0" smtClean="0"/>
              <a:t>EU V-2 Ch8</a:t>
            </a:r>
            <a:br>
              <a:rPr lang="cs-CZ" sz="4000" dirty="0" smtClean="0"/>
            </a:br>
            <a:r>
              <a:rPr lang="cs-CZ" sz="4000" dirty="0" smtClean="0"/>
              <a:t>Miroslava Komárová</a:t>
            </a:r>
            <a:br>
              <a:rPr lang="cs-CZ" sz="4000" dirty="0" smtClean="0"/>
            </a:br>
            <a:r>
              <a:rPr lang="cs-CZ" sz="4000" dirty="0" smtClean="0"/>
              <a:t>ZŠ Zákupy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081342"/>
          </a:xfrm>
        </p:spPr>
        <p:txBody>
          <a:bodyPr/>
          <a:lstStyle/>
          <a:p>
            <a:r>
              <a:rPr lang="cs-CZ" sz="2800" dirty="0" smtClean="0"/>
              <a:t>Název: Sulfidy</a:t>
            </a:r>
          </a:p>
          <a:p>
            <a:r>
              <a:rPr lang="cs-CZ" sz="2800" dirty="0" smtClean="0"/>
              <a:t>Cíl: seznámení se s učivem o sulfidech</a:t>
            </a:r>
          </a:p>
          <a:p>
            <a:r>
              <a:rPr lang="cs-CZ" sz="2800" dirty="0" smtClean="0"/>
              <a:t>Čas: 25 - 30 minut</a:t>
            </a:r>
          </a:p>
          <a:p>
            <a:r>
              <a:rPr lang="cs-CZ" sz="2800" dirty="0" smtClean="0"/>
              <a:t>Pomůcky: interaktivní tabule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260350"/>
            <a:ext cx="8229600" cy="1354138"/>
          </a:xfrm>
        </p:spPr>
        <p:txBody>
          <a:bodyPr anchor="ctr"/>
          <a:lstStyle/>
          <a:p>
            <a:pPr algn="ctr"/>
            <a:r>
              <a:rPr lang="cs-CZ" b="1" dirty="0">
                <a:latin typeface="Arial" charset="0"/>
              </a:rPr>
              <a:t>SULFIDY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84213" y="2420938"/>
            <a:ext cx="74882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71472" y="2143116"/>
            <a:ext cx="8135938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dirty="0"/>
              <a:t>- dvouprvkové sloučeniny síry s kovovým prvkem</a:t>
            </a:r>
          </a:p>
          <a:p>
            <a:pPr>
              <a:spcBef>
                <a:spcPct val="50000"/>
              </a:spcBef>
            </a:pPr>
            <a:r>
              <a:rPr lang="cs-CZ" sz="2800" i="1" u="sng" dirty="0"/>
              <a:t>vlastnosti:</a:t>
            </a:r>
          </a:p>
          <a:p>
            <a:pPr>
              <a:spcBef>
                <a:spcPct val="50000"/>
              </a:spcBef>
              <a:buClr>
                <a:schemeClr val="tx2"/>
              </a:buClr>
              <a:buFont typeface="Arial" charset="0"/>
              <a:buChar char="-"/>
            </a:pPr>
            <a:r>
              <a:rPr lang="cs-CZ" sz="2800" dirty="0"/>
              <a:t> pevné látky</a:t>
            </a:r>
          </a:p>
          <a:p>
            <a:pPr>
              <a:spcBef>
                <a:spcPct val="50000"/>
              </a:spcBef>
              <a:buClr>
                <a:srgbClr val="0033CC"/>
              </a:buClr>
              <a:buFont typeface="Arial" charset="0"/>
              <a:buChar char="-"/>
            </a:pPr>
            <a:r>
              <a:rPr lang="cs-CZ" sz="2800" dirty="0"/>
              <a:t> v přírodě se vyskytují v podobě nerostů</a:t>
            </a:r>
          </a:p>
          <a:p>
            <a:pPr>
              <a:spcBef>
                <a:spcPct val="50000"/>
              </a:spcBef>
              <a:buClr>
                <a:srgbClr val="0033CC"/>
              </a:buClr>
              <a:buFont typeface="Arial" charset="0"/>
              <a:buChar char="-"/>
            </a:pPr>
            <a:r>
              <a:rPr lang="cs-CZ" sz="2800" dirty="0"/>
              <a:t> výrazné zabarvení</a:t>
            </a:r>
          </a:p>
          <a:p>
            <a:pPr>
              <a:spcBef>
                <a:spcPct val="50000"/>
              </a:spcBef>
              <a:buClr>
                <a:srgbClr val="0033CC"/>
              </a:buClr>
              <a:buFont typeface="Arial" charset="0"/>
              <a:buChar char="-"/>
            </a:pPr>
            <a:r>
              <a:rPr lang="cs-CZ" sz="2800" dirty="0"/>
              <a:t> kovově lesklé</a:t>
            </a:r>
          </a:p>
          <a:p>
            <a:pPr>
              <a:spcBef>
                <a:spcPct val="50000"/>
              </a:spcBef>
              <a:buClr>
                <a:srgbClr val="0033CC"/>
              </a:buClr>
              <a:buFont typeface="Arial" charset="0"/>
              <a:buChar char="-"/>
            </a:pPr>
            <a:r>
              <a:rPr lang="cs-CZ" sz="2800" dirty="0"/>
              <a:t> atomy síry mají oxidační číslo: -</a:t>
            </a:r>
            <a:r>
              <a:rPr lang="cs-CZ" sz="2800" dirty="0" smtClean="0"/>
              <a:t>II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188913"/>
            <a:ext cx="7793037" cy="1462087"/>
          </a:xfrm>
        </p:spPr>
        <p:txBody>
          <a:bodyPr anchor="ctr"/>
          <a:lstStyle/>
          <a:p>
            <a:pPr algn="ctr"/>
            <a:r>
              <a:rPr lang="cs-CZ" b="1" dirty="0" smtClean="0">
                <a:latin typeface="Arial" charset="0"/>
              </a:rPr>
              <a:t>Názvosloví sulfidů</a:t>
            </a:r>
            <a:endParaRPr lang="cs-CZ" b="1" dirty="0">
              <a:latin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989138"/>
            <a:ext cx="8348663" cy="4679950"/>
          </a:xfrm>
        </p:spPr>
        <p:txBody>
          <a:bodyPr/>
          <a:lstStyle/>
          <a:p>
            <a:pPr marL="533400" indent="-533400"/>
            <a:r>
              <a:rPr lang="cs-CZ" sz="2800" dirty="0" smtClean="0">
                <a:latin typeface="Arial" charset="0"/>
              </a:rPr>
              <a:t>název </a:t>
            </a:r>
            <a:r>
              <a:rPr lang="cs-CZ" sz="2800" dirty="0">
                <a:latin typeface="Arial" charset="0"/>
              </a:rPr>
              <a:t>sulfidů se skládá z podstatného jména </a:t>
            </a:r>
            <a:r>
              <a:rPr lang="cs-CZ" sz="2800" b="1" dirty="0">
                <a:latin typeface="Arial" charset="0"/>
              </a:rPr>
              <a:t>sulfid </a:t>
            </a:r>
            <a:r>
              <a:rPr lang="cs-CZ" sz="2800" dirty="0">
                <a:latin typeface="Arial" charset="0"/>
              </a:rPr>
              <a:t>a přídavného </a:t>
            </a:r>
            <a:r>
              <a:rPr lang="cs-CZ" sz="2800" dirty="0" smtClean="0">
                <a:latin typeface="Arial" charset="0"/>
              </a:rPr>
              <a:t>jména s koncovkou </a:t>
            </a:r>
            <a:r>
              <a:rPr lang="cs-CZ" sz="2800" dirty="0">
                <a:latin typeface="Arial" charset="0"/>
              </a:rPr>
              <a:t>(sírový, dusičný …)</a:t>
            </a:r>
          </a:p>
          <a:p>
            <a:pPr marL="533400" indent="-533400"/>
            <a:r>
              <a:rPr lang="cs-CZ" sz="2800" dirty="0">
                <a:latin typeface="Arial" charset="0"/>
              </a:rPr>
              <a:t>síra má v sulfidech vždy oxidační číslo –II (S</a:t>
            </a:r>
            <a:r>
              <a:rPr lang="cs-CZ" sz="2800" baseline="30000" dirty="0">
                <a:latin typeface="Arial" charset="0"/>
              </a:rPr>
              <a:t>-II</a:t>
            </a:r>
            <a:r>
              <a:rPr lang="cs-CZ" sz="2800" dirty="0">
                <a:latin typeface="Arial" charset="0"/>
              </a:rPr>
              <a:t>)</a:t>
            </a:r>
          </a:p>
          <a:p>
            <a:pPr marL="533400" indent="-533400"/>
            <a:r>
              <a:rPr lang="cs-CZ" sz="2800" dirty="0">
                <a:latin typeface="Arial" charset="0"/>
              </a:rPr>
              <a:t>zakončení přídavného jména odpovídá oxidačnímu číslu druhého prvku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205640"/>
            <a:ext cx="5328592" cy="128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34" y="428604"/>
            <a:ext cx="7793038" cy="1285884"/>
          </a:xfrm>
        </p:spPr>
        <p:txBody>
          <a:bodyPr anchor="ctr"/>
          <a:lstStyle/>
          <a:p>
            <a:pPr algn="ctr"/>
            <a:r>
              <a:rPr lang="cs-CZ" dirty="0" smtClean="0">
                <a:latin typeface="Arial" charset="0"/>
              </a:rPr>
              <a:t>Tvorba vzorce z názvu</a:t>
            </a:r>
            <a:endParaRPr lang="cs-CZ" b="1" dirty="0"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249488"/>
            <a:ext cx="8640763" cy="389415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Arial" charset="0"/>
              </a:rPr>
              <a:t>název </a:t>
            </a:r>
            <a:r>
              <a:rPr lang="cs-CZ" sz="2400" dirty="0">
                <a:latin typeface="Arial" charset="0"/>
              </a:rPr>
              <a:t>sulfidu</a:t>
            </a:r>
            <a:r>
              <a:rPr lang="cs-CZ" sz="2800" dirty="0">
                <a:latin typeface="Arial" charset="0"/>
              </a:rPr>
              <a:t>			</a:t>
            </a:r>
            <a:r>
              <a:rPr lang="cs-CZ" sz="2800" b="1" dirty="0">
                <a:latin typeface="Arial" charset="0"/>
              </a:rPr>
              <a:t>	sulfid olovnatý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>
                <a:latin typeface="Arial" charset="0"/>
              </a:rPr>
              <a:t>zápis značek prvků v obráceném pořadí</a:t>
            </a:r>
            <a:r>
              <a:rPr lang="cs-CZ" sz="2800" dirty="0">
                <a:latin typeface="Arial" charset="0"/>
              </a:rPr>
              <a:t> 	</a:t>
            </a:r>
            <a:r>
              <a:rPr lang="cs-CZ" sz="2800" b="1" dirty="0" err="1">
                <a:latin typeface="Arial" charset="0"/>
              </a:rPr>
              <a:t>PbS</a:t>
            </a:r>
            <a:endParaRPr lang="cs-CZ" sz="2800" b="1" dirty="0">
              <a:latin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>
                <a:latin typeface="Arial" charset="0"/>
              </a:rPr>
              <a:t>určení oxidačních čísel atomů obou prvků</a:t>
            </a:r>
            <a:r>
              <a:rPr lang="cs-CZ" sz="2800" dirty="0">
                <a:latin typeface="Arial" charset="0"/>
              </a:rPr>
              <a:t> </a:t>
            </a:r>
            <a:r>
              <a:rPr lang="cs-CZ" sz="2800" b="1" dirty="0" smtClean="0">
                <a:latin typeface="Arial" charset="0"/>
              </a:rPr>
              <a:t>olov</a:t>
            </a:r>
            <a:r>
              <a:rPr lang="cs-CZ" sz="2800" b="1" dirty="0" smtClean="0">
                <a:solidFill>
                  <a:srgbClr val="00B050"/>
                </a:solidFill>
                <a:latin typeface="Arial" charset="0"/>
              </a:rPr>
              <a:t>natý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b="1" dirty="0" err="1">
                <a:latin typeface="Arial" charset="0"/>
              </a:rPr>
              <a:t>Pb</a:t>
            </a:r>
            <a:r>
              <a:rPr lang="cs-CZ" sz="2800" b="1" baseline="30000" dirty="0" err="1">
                <a:solidFill>
                  <a:srgbClr val="00B050"/>
                </a:solidFill>
                <a:latin typeface="Arial" charset="0"/>
              </a:rPr>
              <a:t>II</a:t>
            </a:r>
            <a:endParaRPr lang="cs-CZ" sz="2800" b="1" baseline="30000" dirty="0">
              <a:solidFill>
                <a:srgbClr val="00B050"/>
              </a:solidFill>
              <a:latin typeface="Arial" charset="0"/>
            </a:endParaRPr>
          </a:p>
          <a:p>
            <a:pPr lvl="4">
              <a:buFont typeface="Arial" pitchFamily="34" charset="0"/>
              <a:buChar char="•"/>
            </a:pPr>
            <a:r>
              <a:rPr lang="cs-CZ" sz="1800" dirty="0" smtClean="0">
                <a:latin typeface="Arial" charset="0"/>
              </a:rPr>
              <a:t>                                                               </a:t>
            </a:r>
            <a:r>
              <a:rPr lang="cs-CZ" sz="2800" b="1" dirty="0" smtClean="0">
                <a:latin typeface="Arial" charset="0"/>
              </a:rPr>
              <a:t>sulfid </a:t>
            </a:r>
            <a:r>
              <a:rPr lang="cs-CZ" sz="2800" b="1" dirty="0">
                <a:latin typeface="Arial" charset="0"/>
              </a:rPr>
              <a:t>S</a:t>
            </a:r>
            <a:r>
              <a:rPr lang="cs-CZ" sz="2800" b="1" baseline="30000" dirty="0">
                <a:latin typeface="Arial" charset="0"/>
              </a:rPr>
              <a:t>-II</a:t>
            </a:r>
            <a:endParaRPr lang="cs-CZ" sz="2800" b="1" dirty="0"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0033CC"/>
              </a:buClr>
              <a:buSzPct val="99000"/>
              <a:buFont typeface="Arial" pitchFamily="34" charset="0"/>
              <a:buChar char="•"/>
            </a:pPr>
            <a:r>
              <a:rPr lang="cs-CZ" sz="2400" dirty="0" smtClean="0">
                <a:latin typeface="Arial" charset="0"/>
              </a:rPr>
              <a:t>úprava počtu vázaných atomů (křížové pravidlo)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800" b="1" dirty="0" err="1" smtClean="0">
                <a:latin typeface="Arial" charset="0"/>
              </a:rPr>
              <a:t>Pb</a:t>
            </a:r>
            <a:r>
              <a:rPr lang="cs-CZ" sz="2800" b="1" baseline="30000" dirty="0" err="1" smtClean="0">
                <a:latin typeface="Arial" charset="0"/>
              </a:rPr>
              <a:t>II</a:t>
            </a:r>
            <a:r>
              <a:rPr lang="cs-CZ" sz="2800" b="1" dirty="0" smtClean="0">
                <a:latin typeface="Arial" charset="0"/>
              </a:rPr>
              <a:t> S</a:t>
            </a:r>
            <a:r>
              <a:rPr lang="cs-CZ" sz="2800" b="1" baseline="30000" dirty="0" smtClean="0">
                <a:latin typeface="Arial" charset="0"/>
              </a:rPr>
              <a:t>-II</a:t>
            </a:r>
            <a:endParaRPr lang="cs-CZ" sz="2800" b="1" dirty="0" smtClean="0">
              <a:latin typeface="Arial" charset="0"/>
            </a:endParaRPr>
          </a:p>
          <a:p>
            <a:pPr>
              <a:spcBef>
                <a:spcPct val="50000"/>
              </a:spcBef>
              <a:buClr>
                <a:srgbClr val="0033CC"/>
              </a:buClr>
              <a:buSzPct val="99000"/>
              <a:buFont typeface="Arial" pitchFamily="34" charset="0"/>
              <a:buChar char="•"/>
            </a:pPr>
            <a:r>
              <a:rPr lang="cs-CZ" sz="2400" dirty="0" smtClean="0">
                <a:latin typeface="Arial" charset="0"/>
              </a:rPr>
              <a:t>vzorec sulfidu olovnatého</a:t>
            </a:r>
            <a:r>
              <a:rPr lang="cs-CZ" sz="2000" dirty="0" smtClean="0">
                <a:latin typeface="Arial" charset="0"/>
              </a:rPr>
              <a:t> 	</a:t>
            </a:r>
            <a:r>
              <a:rPr lang="cs-CZ" sz="2800" dirty="0" smtClean="0">
                <a:latin typeface="Arial" charset="0"/>
              </a:rPr>
              <a:t>	       </a:t>
            </a:r>
            <a:r>
              <a:rPr lang="cs-CZ" sz="2800" b="1" dirty="0" err="1" smtClean="0">
                <a:latin typeface="Arial" charset="0"/>
              </a:rPr>
              <a:t>PbS</a:t>
            </a:r>
            <a:endParaRPr lang="cs-CZ" sz="2800" b="1" baseline="30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714356"/>
            <a:ext cx="7793037" cy="962044"/>
          </a:xfrm>
        </p:spPr>
        <p:txBody>
          <a:bodyPr/>
          <a:lstStyle/>
          <a:p>
            <a:pPr algn="ctr"/>
            <a:r>
              <a:rPr lang="cs-CZ" dirty="0" smtClean="0"/>
              <a:t>Tvorba názvu ze vzorce</a:t>
            </a:r>
            <a:endParaRPr lang="cs-CZ" b="1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017713"/>
            <a:ext cx="8704263" cy="434024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800" dirty="0" smtClean="0"/>
              <a:t>vzorec </a:t>
            </a:r>
            <a:r>
              <a:rPr lang="cs-CZ" sz="2800" dirty="0"/>
              <a:t>sulfidu</a:t>
            </a:r>
            <a:r>
              <a:rPr lang="cs-CZ" dirty="0"/>
              <a:t>		</a:t>
            </a:r>
            <a:r>
              <a:rPr lang="cs-CZ" b="1" dirty="0"/>
              <a:t>     </a:t>
            </a:r>
            <a:r>
              <a:rPr lang="cs-CZ" b="1" dirty="0" smtClean="0"/>
              <a:t>           </a:t>
            </a:r>
            <a:r>
              <a:rPr lang="cs-CZ" b="1" dirty="0" err="1"/>
              <a:t>ZnS</a:t>
            </a:r>
            <a:endParaRPr lang="cs-CZ" b="1" dirty="0"/>
          </a:p>
          <a:p>
            <a:pPr>
              <a:buFont typeface="Arial" pitchFamily="34" charset="0"/>
              <a:buChar char="•"/>
            </a:pPr>
            <a:r>
              <a:rPr lang="cs-CZ" sz="2800" dirty="0"/>
              <a:t>určení oxidačních čísel atomů obou prvků (křížové pravidlo) </a:t>
            </a:r>
            <a:r>
              <a:rPr lang="cs-CZ" dirty="0"/>
              <a:t> 	                      </a:t>
            </a:r>
            <a:r>
              <a:rPr lang="cs-CZ" b="1" dirty="0" err="1"/>
              <a:t>ZnS</a:t>
            </a:r>
            <a:r>
              <a:rPr lang="cs-CZ" b="1" dirty="0"/>
              <a:t> </a:t>
            </a:r>
            <a:r>
              <a:rPr lang="en-US" b="1" dirty="0"/>
              <a:t>=&gt;</a:t>
            </a:r>
            <a:r>
              <a:rPr lang="cs-CZ" b="1" dirty="0"/>
              <a:t> </a:t>
            </a:r>
            <a:r>
              <a:rPr lang="cs-CZ" b="1" dirty="0" err="1"/>
              <a:t>Zn</a:t>
            </a:r>
            <a:r>
              <a:rPr lang="cs-CZ" b="1" baseline="30000" dirty="0" err="1"/>
              <a:t>II</a:t>
            </a:r>
            <a:r>
              <a:rPr lang="cs-CZ" b="1" dirty="0"/>
              <a:t> S</a:t>
            </a:r>
          </a:p>
          <a:p>
            <a:pPr>
              <a:buFont typeface="Arial" pitchFamily="34" charset="0"/>
              <a:buChar char="•"/>
            </a:pPr>
            <a:r>
              <a:rPr lang="cs-CZ" dirty="0"/>
              <a:t>určení podstatného jména  </a:t>
            </a:r>
            <a:r>
              <a:rPr lang="cs-CZ" dirty="0" smtClean="0"/>
              <a:t>  </a:t>
            </a:r>
            <a:r>
              <a:rPr lang="cs-CZ" b="1" dirty="0" smtClean="0"/>
              <a:t>S</a:t>
            </a:r>
            <a:r>
              <a:rPr lang="cs-CZ" b="1" baseline="30000" dirty="0" smtClean="0"/>
              <a:t>-II </a:t>
            </a:r>
            <a:r>
              <a:rPr lang="en-US" b="1" dirty="0"/>
              <a:t>=&gt;</a:t>
            </a:r>
            <a:r>
              <a:rPr lang="cs-CZ" b="1" dirty="0"/>
              <a:t> sulfid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cs-CZ" dirty="0"/>
              <a:t>určení přídavného </a:t>
            </a:r>
            <a:r>
              <a:rPr lang="cs-CZ" dirty="0" smtClean="0"/>
              <a:t>jména      </a:t>
            </a:r>
            <a:r>
              <a:rPr lang="cs-CZ" b="1" dirty="0" err="1" smtClean="0"/>
              <a:t>Zn</a:t>
            </a:r>
            <a:r>
              <a:rPr lang="cs-CZ" b="1" baseline="30000" dirty="0" err="1" smtClean="0"/>
              <a:t>II</a:t>
            </a:r>
            <a:r>
              <a:rPr lang="cs-CZ" b="1" dirty="0" smtClean="0"/>
              <a:t> </a:t>
            </a:r>
            <a:r>
              <a:rPr lang="en-US" b="1" dirty="0"/>
              <a:t>=&gt;</a:t>
            </a:r>
            <a:r>
              <a:rPr lang="cs-CZ" b="1" dirty="0"/>
              <a:t> </a:t>
            </a:r>
            <a:r>
              <a:rPr lang="cs-CZ" b="1" dirty="0" smtClean="0"/>
              <a:t> </a:t>
            </a:r>
          </a:p>
          <a:p>
            <a:pPr>
              <a:buNone/>
            </a:pPr>
            <a:r>
              <a:rPr lang="cs-CZ" b="1" dirty="0" smtClean="0"/>
              <a:t>                                               zinečnatý</a:t>
            </a:r>
            <a:endParaRPr lang="cs-CZ" dirty="0"/>
          </a:p>
          <a:p>
            <a:pPr>
              <a:buFont typeface="Arial" pitchFamily="34" charset="0"/>
              <a:buChar char="•"/>
            </a:pPr>
            <a:r>
              <a:rPr lang="cs-CZ" dirty="0"/>
              <a:t>název sulfidu               </a:t>
            </a:r>
            <a:r>
              <a:rPr lang="cs-CZ" dirty="0" smtClean="0"/>
              <a:t>     </a:t>
            </a:r>
            <a:r>
              <a:rPr lang="cs-CZ" b="1" dirty="0" smtClean="0"/>
              <a:t>sulfid zinečnatý</a:t>
            </a:r>
            <a:endParaRPr lang="cs-CZ" b="1" baseline="30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Významné sulfidy</a:t>
            </a:r>
            <a:endParaRPr lang="cs-CZ" b="1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017713"/>
            <a:ext cx="8775700" cy="4579937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Arial" pitchFamily="34" charset="0"/>
              <a:buChar char="•"/>
            </a:pPr>
            <a:r>
              <a:rPr lang="cs-CZ" sz="2800" b="1" i="1" dirty="0" smtClean="0"/>
              <a:t>sulfid </a:t>
            </a:r>
            <a:r>
              <a:rPr lang="cs-CZ" sz="2800" b="1" i="1" dirty="0"/>
              <a:t>olovnatý </a:t>
            </a:r>
            <a:r>
              <a:rPr lang="cs-CZ" sz="2800" b="1" i="1" dirty="0" err="1"/>
              <a:t>PbS</a:t>
            </a:r>
            <a:endParaRPr lang="cs-CZ" sz="2800" b="1" i="1" dirty="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cs-CZ" sz="2800" u="sng" dirty="0"/>
              <a:t>výskyt: </a:t>
            </a:r>
            <a:r>
              <a:rPr lang="cs-CZ" sz="2800" dirty="0"/>
              <a:t>nerost galenit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cs-CZ" sz="2800" u="sng" dirty="0"/>
              <a:t>použití:</a:t>
            </a:r>
            <a:r>
              <a:rPr lang="cs-CZ" sz="2800" dirty="0"/>
              <a:t> surovina pro získávání olova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cs-CZ" sz="2800" dirty="0" smtClean="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cs-CZ" sz="2800" dirty="0"/>
          </a:p>
          <a:p>
            <a:pPr marL="609600" indent="-609600">
              <a:lnSpc>
                <a:spcPct val="90000"/>
              </a:lnSpc>
              <a:buFontTx/>
              <a:buChar char="•"/>
            </a:pPr>
            <a:r>
              <a:rPr lang="cs-CZ" sz="2800" b="1" i="1" dirty="0"/>
              <a:t>sulfid zinečnatý </a:t>
            </a:r>
            <a:r>
              <a:rPr lang="cs-CZ" sz="2800" b="1" i="1" dirty="0" err="1"/>
              <a:t>ZnS</a:t>
            </a:r>
            <a:endParaRPr lang="cs-CZ" sz="2800" b="1" i="1" dirty="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cs-CZ" sz="2800" u="sng" dirty="0"/>
              <a:t>výskyt:</a:t>
            </a:r>
            <a:r>
              <a:rPr lang="cs-CZ" sz="2800" dirty="0"/>
              <a:t> nerost sfalerit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cs-CZ" sz="2800" u="sng" dirty="0"/>
              <a:t>použití:</a:t>
            </a:r>
            <a:r>
              <a:rPr lang="cs-CZ" sz="2800" dirty="0"/>
              <a:t> surovina pro získávání zinku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cs-CZ" sz="2800" dirty="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cs-CZ" dirty="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65104"/>
            <a:ext cx="2761489" cy="207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778" y="1916832"/>
            <a:ext cx="2442418" cy="201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233</TotalTime>
  <Words>176</Words>
  <Application>Microsoft Office PowerPoint</Application>
  <PresentationFormat>Předvádění na obrazovce (4:3)</PresentationFormat>
  <Paragraphs>46</Paragraphs>
  <Slides>7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7</vt:i4>
      </vt:variant>
    </vt:vector>
  </HeadingPairs>
  <TitlesOfParts>
    <vt:vector size="9" baseType="lpstr">
      <vt:lpstr>Pixel</vt:lpstr>
      <vt:lpstr>Směsice</vt:lpstr>
      <vt:lpstr>Sulfidy</vt:lpstr>
      <vt:lpstr>EU V-2 Ch8 Miroslava Komárová ZŠ Zákupy</vt:lpstr>
      <vt:lpstr>SULFIDY</vt:lpstr>
      <vt:lpstr>Názvosloví sulfidů</vt:lpstr>
      <vt:lpstr>Tvorba vzorce z názvu</vt:lpstr>
      <vt:lpstr>Tvorba názvu ze vzorce</vt:lpstr>
      <vt:lpstr>Významné sulfidy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Líčení</dc:title>
  <dc:creator>Ivanka</dc:creator>
  <cp:lastModifiedBy>Česťa</cp:lastModifiedBy>
  <cp:revision>55</cp:revision>
  <dcterms:created xsi:type="dcterms:W3CDTF">2010-05-18T14:12:04Z</dcterms:created>
  <dcterms:modified xsi:type="dcterms:W3CDTF">2013-06-12T12:03:42Z</dcterms:modified>
</cp:coreProperties>
</file>