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71A740-875F-4ADE-9B31-C44FEFD94997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6B66CA-78B3-4588-95FC-DAF2444AFA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0608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 http://ladygeisha.blog.cz/1006/vykoupeny-rubin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6B66CA-78B3-4588-95FC-DAF2444AFA41}" type="slidenum">
              <a:rPr lang="cs-CZ" smtClean="0"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 http://www.</a:t>
            </a:r>
            <a:r>
              <a:rPr lang="cs-CZ" dirty="0" err="1" smtClean="0"/>
              <a:t>janinareiki.estranky.cz</a:t>
            </a:r>
            <a:r>
              <a:rPr lang="cs-CZ" dirty="0" smtClean="0"/>
              <a:t>/</a:t>
            </a:r>
            <a:r>
              <a:rPr lang="cs-CZ" dirty="0" err="1" smtClean="0"/>
              <a:t>clanky</a:t>
            </a:r>
            <a:r>
              <a:rPr lang="cs-CZ" dirty="0" smtClean="0"/>
              <a:t>/</a:t>
            </a:r>
            <a:r>
              <a:rPr lang="cs-CZ" dirty="0" err="1" smtClean="0"/>
              <a:t>ruzenin.html</a:t>
            </a:r>
            <a:endParaRPr lang="cs-CZ" dirty="0" smtClean="0"/>
          </a:p>
          <a:p>
            <a:r>
              <a:rPr lang="cs-CZ" dirty="0" smtClean="0"/>
              <a:t>              http://astrollogie.net/kameny.html</a:t>
            </a:r>
          </a:p>
          <a:p>
            <a:r>
              <a:rPr lang="cs-CZ" dirty="0" smtClean="0"/>
              <a:t>              http://www.</a:t>
            </a:r>
            <a:r>
              <a:rPr lang="cs-CZ" dirty="0" err="1" smtClean="0"/>
              <a:t>svetkamenu.cz</a:t>
            </a:r>
            <a:r>
              <a:rPr lang="cs-CZ" dirty="0" smtClean="0"/>
              <a:t>/</a:t>
            </a:r>
            <a:r>
              <a:rPr lang="cs-CZ" dirty="0" err="1" smtClean="0"/>
              <a:t>cz</a:t>
            </a:r>
            <a:r>
              <a:rPr lang="cs-CZ" dirty="0" smtClean="0"/>
              <a:t>/maloobchod/</a:t>
            </a:r>
            <a:r>
              <a:rPr lang="cs-CZ" dirty="0" err="1" smtClean="0"/>
              <a:t>tromlovane</a:t>
            </a:r>
            <a:r>
              <a:rPr lang="cs-CZ" dirty="0" smtClean="0"/>
              <a:t>-kameny-c78/</a:t>
            </a:r>
            <a:r>
              <a:rPr lang="cs-CZ" dirty="0" err="1" smtClean="0"/>
              <a:t>citrin</a:t>
            </a:r>
            <a:r>
              <a:rPr lang="cs-CZ" dirty="0" smtClean="0"/>
              <a:t>-p667.html</a:t>
            </a:r>
          </a:p>
          <a:p>
            <a:r>
              <a:rPr lang="cs-CZ" dirty="0" smtClean="0"/>
              <a:t>              http://www.</a:t>
            </a:r>
            <a:r>
              <a:rPr lang="cs-CZ" dirty="0" err="1" smtClean="0"/>
              <a:t>ckrumlov.info</a:t>
            </a:r>
            <a:r>
              <a:rPr lang="cs-CZ" dirty="0" smtClean="0"/>
              <a:t>/</a:t>
            </a:r>
            <a:r>
              <a:rPr lang="cs-CZ" dirty="0" err="1" smtClean="0"/>
              <a:t>docs</a:t>
            </a:r>
            <a:r>
              <a:rPr lang="cs-CZ" dirty="0" smtClean="0"/>
              <a:t>/</a:t>
            </a:r>
            <a:r>
              <a:rPr lang="cs-CZ" dirty="0" err="1" smtClean="0"/>
              <a:t>cz</a:t>
            </a:r>
            <a:r>
              <a:rPr lang="cs-CZ" dirty="0" smtClean="0"/>
              <a:t>/uby79.xml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6B66CA-78B3-4588-95FC-DAF2444AFA41}" type="slidenum">
              <a:rPr lang="cs-CZ" smtClean="0"/>
              <a:t>8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FFF26-1CF3-492F-9DC8-CEDC07A77A3D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C6C41-12AE-4AC9-A631-962736D96A0E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FFF26-1CF3-492F-9DC8-CEDC07A77A3D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C6C41-12AE-4AC9-A631-962736D96A0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FFF26-1CF3-492F-9DC8-CEDC07A77A3D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C6C41-12AE-4AC9-A631-962736D96A0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FFF26-1CF3-492F-9DC8-CEDC07A77A3D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C6C41-12AE-4AC9-A631-962736D96A0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FFF26-1CF3-492F-9DC8-CEDC07A77A3D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C6C41-12AE-4AC9-A631-962736D96A0E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FFF26-1CF3-492F-9DC8-CEDC07A77A3D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C6C41-12AE-4AC9-A631-962736D96A0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FFF26-1CF3-492F-9DC8-CEDC07A77A3D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C6C41-12AE-4AC9-A631-962736D96A0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FFF26-1CF3-492F-9DC8-CEDC07A77A3D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C6C41-12AE-4AC9-A631-962736D96A0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FFF26-1CF3-492F-9DC8-CEDC07A77A3D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C6C41-12AE-4AC9-A631-962736D96A0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FFF26-1CF3-492F-9DC8-CEDC07A77A3D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C6C41-12AE-4AC9-A631-962736D96A0E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956FFF26-1CF3-492F-9DC8-CEDC07A77A3D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578C6C41-12AE-4AC9-A631-962736D96A0E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56FFF26-1CF3-492F-9DC8-CEDC07A77A3D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78C6C41-12AE-4AC9-A631-962736D96A0E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6600" dirty="0" smtClean="0"/>
              <a:t>Oxidy</a:t>
            </a:r>
            <a:endParaRPr lang="cs-CZ" sz="6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Vypracovala: Mgr. Miroslava Komárová</a:t>
            </a:r>
            <a:endParaRPr lang="cs-CZ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2876" y="5445224"/>
            <a:ext cx="4118245" cy="10081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71613"/>
            <a:ext cx="8229600" cy="4829188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 smtClean="0"/>
              <a:t>Vznik</a:t>
            </a:r>
          </a:p>
          <a:p>
            <a:r>
              <a:rPr lang="cs-CZ" dirty="0" smtClean="0"/>
              <a:t>Při hoření nekvalitních paliv (hořením síry)</a:t>
            </a:r>
          </a:p>
          <a:p>
            <a:endParaRPr lang="cs-CZ" dirty="0" smtClean="0"/>
          </a:p>
          <a:p>
            <a:r>
              <a:rPr lang="cs-CZ" b="1" dirty="0" smtClean="0"/>
              <a:t>Vlastnosti</a:t>
            </a:r>
          </a:p>
          <a:p>
            <a:r>
              <a:rPr lang="cs-CZ" dirty="0" smtClean="0"/>
              <a:t>Bezbarvá, plynná látka, jedovatá, ostře páchnoucí</a:t>
            </a:r>
          </a:p>
          <a:p>
            <a:endParaRPr lang="cs-CZ" dirty="0" smtClean="0"/>
          </a:p>
          <a:p>
            <a:r>
              <a:rPr lang="cs-CZ" b="1" dirty="0" smtClean="0"/>
              <a:t>Použití</a:t>
            </a:r>
          </a:p>
          <a:p>
            <a:r>
              <a:rPr lang="cs-CZ" dirty="0" smtClean="0"/>
              <a:t>Výroba celulózy a dřeva z papíru</a:t>
            </a:r>
          </a:p>
          <a:p>
            <a:r>
              <a:rPr lang="cs-CZ" dirty="0" smtClean="0"/>
              <a:t>Bělení vlny, bavlny a slámy</a:t>
            </a:r>
          </a:p>
          <a:p>
            <a:r>
              <a:rPr lang="cs-CZ" dirty="0" smtClean="0"/>
              <a:t>Dezinfekce sudů a sklepů</a:t>
            </a: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252728"/>
          </a:xfrm>
          <a:solidFill>
            <a:schemeClr val="tx1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cs-CZ" b="1" dirty="0" smtClean="0">
                <a:solidFill>
                  <a:srgbClr val="FFC000"/>
                </a:solidFill>
              </a:rPr>
              <a:t>Oxid siřičitý SO</a:t>
            </a:r>
            <a:r>
              <a:rPr lang="cs-CZ" b="1" dirty="0" smtClean="0">
                <a:solidFill>
                  <a:srgbClr val="FFC000"/>
                </a:solidFill>
                <a:latin typeface="Calibri"/>
                <a:cs typeface="Calibri"/>
              </a:rPr>
              <a:t>₂</a:t>
            </a:r>
            <a:endParaRPr lang="cs-CZ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Oxid uhelnatý  CO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bezbarvá , plynná látka</a:t>
            </a:r>
          </a:p>
          <a:p>
            <a:endParaRPr lang="cs-CZ" dirty="0" smtClean="0"/>
          </a:p>
          <a:p>
            <a:r>
              <a:rPr lang="cs-CZ" dirty="0" smtClean="0"/>
              <a:t> velmi jedovatá látka- váže se na krevní barvivo</a:t>
            </a:r>
          </a:p>
          <a:p>
            <a:endParaRPr lang="cs-CZ" dirty="0" smtClean="0"/>
          </a:p>
          <a:p>
            <a:r>
              <a:rPr lang="cs-CZ" b="1" dirty="0" smtClean="0"/>
              <a:t>Vznik:</a:t>
            </a:r>
          </a:p>
          <a:p>
            <a:r>
              <a:rPr lang="cs-CZ" dirty="0" smtClean="0"/>
              <a:t>při nedokonalém spalování</a:t>
            </a:r>
          </a:p>
          <a:p>
            <a:endParaRPr lang="cs-CZ" dirty="0" smtClean="0"/>
          </a:p>
          <a:p>
            <a:r>
              <a:rPr lang="cs-CZ" b="1" dirty="0" smtClean="0"/>
              <a:t>Výskyt: </a:t>
            </a:r>
          </a:p>
          <a:p>
            <a:r>
              <a:rPr lang="cs-CZ" dirty="0" smtClean="0"/>
              <a:t>ve svítiplynu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Oxid uhličitý </a:t>
            </a:r>
            <a:r>
              <a:rPr lang="cs-CZ" sz="4800" dirty="0" smtClean="0">
                <a:solidFill>
                  <a:srgbClr val="FFC000"/>
                </a:solidFill>
              </a:rPr>
              <a:t>CO</a:t>
            </a:r>
            <a:r>
              <a:rPr lang="cs-CZ" sz="4800" dirty="0" smtClean="0">
                <a:solidFill>
                  <a:srgbClr val="FFC000"/>
                </a:solidFill>
                <a:latin typeface="Calibri"/>
                <a:cs typeface="Calibri"/>
              </a:rPr>
              <a:t>₂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Calibri"/>
                <a:cs typeface="Calibri"/>
              </a:rPr>
              <a:t>bezbarvá plynná látka</a:t>
            </a:r>
          </a:p>
          <a:p>
            <a:r>
              <a:rPr lang="cs-CZ" dirty="0" smtClean="0">
                <a:latin typeface="Calibri"/>
                <a:cs typeface="Calibri"/>
              </a:rPr>
              <a:t>větší hustota něž vzduch</a:t>
            </a:r>
          </a:p>
          <a:p>
            <a:r>
              <a:rPr lang="cs-CZ" dirty="0" smtClean="0">
                <a:latin typeface="Calibri"/>
                <a:cs typeface="Calibri"/>
              </a:rPr>
              <a:t>ve vodě částečně rozpustný</a:t>
            </a:r>
          </a:p>
          <a:p>
            <a:endParaRPr lang="cs-CZ" dirty="0" smtClean="0">
              <a:latin typeface="Calibri"/>
              <a:cs typeface="Calibri"/>
            </a:endParaRPr>
          </a:p>
          <a:p>
            <a:r>
              <a:rPr lang="cs-CZ" sz="3600" b="1" dirty="0" smtClean="0">
                <a:latin typeface="Calibri"/>
                <a:cs typeface="Calibri"/>
              </a:rPr>
              <a:t>Použití</a:t>
            </a:r>
          </a:p>
          <a:p>
            <a:r>
              <a:rPr lang="cs-CZ" dirty="0" smtClean="0">
                <a:latin typeface="Calibri"/>
                <a:cs typeface="Calibri"/>
              </a:rPr>
              <a:t>výroba sody</a:t>
            </a:r>
          </a:p>
          <a:p>
            <a:r>
              <a:rPr lang="cs-CZ" dirty="0" smtClean="0">
                <a:latin typeface="Calibri"/>
                <a:cs typeface="Calibri"/>
              </a:rPr>
              <a:t>hasicí přístroje</a:t>
            </a:r>
          </a:p>
          <a:p>
            <a:r>
              <a:rPr lang="cs-CZ" dirty="0" smtClean="0">
                <a:latin typeface="Calibri"/>
                <a:cs typeface="Calibri"/>
              </a:rPr>
              <a:t>osvěžující nápoje</a:t>
            </a:r>
            <a:endParaRPr lang="cs-CZ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2059106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EU V-2 Ch8</a:t>
            </a:r>
            <a:br>
              <a:rPr lang="cs-CZ" dirty="0" smtClean="0">
                <a:solidFill>
                  <a:schemeClr val="bg1"/>
                </a:solidFill>
              </a:rPr>
            </a:br>
            <a:r>
              <a:rPr lang="cs-CZ" dirty="0" smtClean="0">
                <a:solidFill>
                  <a:schemeClr val="bg1"/>
                </a:solidFill>
              </a:rPr>
              <a:t>Miroslava Komárová</a:t>
            </a:r>
            <a:r>
              <a:rPr lang="cs-CZ" dirty="0" smtClean="0">
                <a:solidFill>
                  <a:schemeClr val="tx1"/>
                </a:solidFill>
              </a:rPr>
              <a:t/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>ZŠ Zákupy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2285992"/>
            <a:ext cx="8229600" cy="4043370"/>
          </a:xfrm>
        </p:spPr>
        <p:txBody>
          <a:bodyPr/>
          <a:lstStyle/>
          <a:p>
            <a:r>
              <a:rPr lang="cs-CZ" dirty="0" smtClean="0"/>
              <a:t>Název: Oxidy</a:t>
            </a:r>
          </a:p>
          <a:p>
            <a:r>
              <a:rPr lang="cs-CZ" dirty="0" smtClean="0"/>
              <a:t>Cíl: seznámení se s učivem o oxidech</a:t>
            </a:r>
          </a:p>
          <a:p>
            <a:r>
              <a:rPr lang="cs-CZ" dirty="0" smtClean="0"/>
              <a:t>Čas: 25 - 30 minut</a:t>
            </a:r>
          </a:p>
          <a:p>
            <a:r>
              <a:rPr lang="cs-CZ" dirty="0" smtClean="0"/>
              <a:t>Pomůcky: interaktivní tabule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Názvosloví oxidů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329122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Podstatné jméno   přídavné jméno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           oxid       hlin</a:t>
            </a:r>
            <a:r>
              <a:rPr lang="cs-CZ" dirty="0" smtClean="0">
                <a:solidFill>
                  <a:srgbClr val="FF0000"/>
                </a:solidFill>
              </a:rPr>
              <a:t>itý</a:t>
            </a:r>
          </a:p>
          <a:p>
            <a:pPr marL="0" indent="0">
              <a:buNone/>
            </a:pPr>
            <a:r>
              <a:rPr lang="cs-CZ" dirty="0" smtClean="0">
                <a:cs typeface="Calibri"/>
              </a:rPr>
              <a:t>                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           Al</a:t>
            </a:r>
            <a:r>
              <a:rPr lang="cs-CZ" baseline="30000" dirty="0" smtClean="0">
                <a:solidFill>
                  <a:srgbClr val="FF0000"/>
                </a:solidFill>
              </a:rPr>
              <a:t>III</a:t>
            </a:r>
            <a:r>
              <a:rPr lang="cs-CZ" dirty="0" smtClean="0"/>
              <a:t>     </a:t>
            </a:r>
            <a:r>
              <a:rPr lang="cs-CZ" dirty="0" smtClean="0">
                <a:latin typeface="Calibri"/>
                <a:cs typeface="Calibri"/>
              </a:rPr>
              <a:t>     </a:t>
            </a:r>
            <a:r>
              <a:rPr lang="cs-CZ" dirty="0" smtClean="0"/>
              <a:t>O</a:t>
            </a:r>
            <a:r>
              <a:rPr lang="cs-CZ" baseline="30000" dirty="0" smtClean="0"/>
              <a:t>-II</a:t>
            </a:r>
            <a:r>
              <a:rPr lang="cs-CZ" dirty="0" smtClean="0"/>
              <a:t>    upravíme podle křížového </a:t>
            </a:r>
          </a:p>
          <a:p>
            <a:pPr marL="0" indent="0">
              <a:buNone/>
            </a:pPr>
            <a:r>
              <a:rPr lang="cs-CZ" dirty="0" smtClean="0"/>
              <a:t>                                          pravidla</a:t>
            </a:r>
          </a:p>
          <a:p>
            <a:pPr marL="0" indent="0">
              <a:buNone/>
            </a:pPr>
            <a:r>
              <a:rPr lang="cs-CZ" dirty="0" smtClean="0"/>
              <a:t>                </a:t>
            </a:r>
            <a:r>
              <a:rPr lang="cs-CZ" dirty="0" err="1" smtClean="0"/>
              <a:t>Al</a:t>
            </a:r>
            <a:r>
              <a:rPr lang="cs-CZ" dirty="0" smtClean="0">
                <a:latin typeface="Calibri"/>
                <a:cs typeface="Calibri"/>
              </a:rPr>
              <a:t>₂O₃</a:t>
            </a:r>
            <a:endParaRPr lang="cs-CZ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Názvosloví oxidů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2517084"/>
              </p:ext>
            </p:extLst>
          </p:nvPr>
        </p:nvGraphicFramePr>
        <p:xfrm>
          <a:off x="428596" y="1643050"/>
          <a:ext cx="8429684" cy="500319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21509"/>
                <a:gridCol w="2206260"/>
                <a:gridCol w="1801482"/>
                <a:gridCol w="1700433"/>
              </a:tblGrid>
              <a:tr h="555629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Název oxidu</a:t>
                      </a:r>
                      <a:endParaRPr lang="cs-CZ" sz="18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oxidační číslo kationtu</a:t>
                      </a:r>
                      <a:endParaRPr lang="cs-CZ" sz="18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 vzorec</a:t>
                      </a:r>
                      <a:endParaRPr lang="cs-CZ" sz="18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poměr atomů</a:t>
                      </a:r>
                      <a:endParaRPr lang="cs-CZ" sz="18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</a:tr>
              <a:tr h="555629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baseline="0" dirty="0">
                          <a:solidFill>
                            <a:srgbClr val="C00000"/>
                          </a:solidFill>
                          <a:effectLst/>
                        </a:rPr>
                        <a:t>oxid dusný</a:t>
                      </a:r>
                      <a:endParaRPr lang="cs-CZ" sz="1800" b="1" i="0" u="none" strike="noStrike" baseline="0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baseline="0" dirty="0">
                          <a:solidFill>
                            <a:srgbClr val="C00000"/>
                          </a:solidFill>
                          <a:effectLst/>
                        </a:rPr>
                        <a:t>I</a:t>
                      </a:r>
                      <a:endParaRPr lang="cs-CZ" sz="1800" b="1" i="0" u="none" strike="noStrike" baseline="0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baseline="0" dirty="0">
                          <a:solidFill>
                            <a:srgbClr val="C00000"/>
                          </a:solidFill>
                          <a:effectLst/>
                        </a:rPr>
                        <a:t>N₂O</a:t>
                      </a:r>
                      <a:endParaRPr lang="cs-CZ" sz="1800" b="1" i="0" u="none" strike="noStrike" baseline="0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baseline="0" dirty="0" smtClean="0">
                          <a:solidFill>
                            <a:srgbClr val="C00000"/>
                          </a:solidFill>
                          <a:effectLst/>
                        </a:rPr>
                        <a:t>2:1</a:t>
                      </a:r>
                      <a:endParaRPr lang="cs-CZ" sz="1800" b="1" i="0" u="none" strike="noStrike" baseline="0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555629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baseline="0" dirty="0">
                          <a:solidFill>
                            <a:srgbClr val="C00000"/>
                          </a:solidFill>
                          <a:effectLst/>
                        </a:rPr>
                        <a:t>oxid  měďnatý</a:t>
                      </a:r>
                      <a:endParaRPr lang="cs-CZ" sz="1800" b="1" i="0" u="none" strike="noStrike" baseline="0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baseline="0">
                          <a:solidFill>
                            <a:srgbClr val="C00000"/>
                          </a:solidFill>
                          <a:effectLst/>
                        </a:rPr>
                        <a:t>II</a:t>
                      </a:r>
                      <a:endParaRPr lang="cs-CZ" sz="1800" b="1" i="0" u="none" strike="noStrike" baseline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baseline="0">
                          <a:solidFill>
                            <a:srgbClr val="C00000"/>
                          </a:solidFill>
                          <a:effectLst/>
                        </a:rPr>
                        <a:t>Cu₂O₂=CuO</a:t>
                      </a:r>
                      <a:endParaRPr lang="cs-CZ" sz="1800" b="1" i="0" u="none" strike="noStrike" baseline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baseline="0" dirty="0">
                          <a:solidFill>
                            <a:srgbClr val="C00000"/>
                          </a:solidFill>
                          <a:effectLst/>
                        </a:rPr>
                        <a:t>2:2=1:1</a:t>
                      </a:r>
                      <a:endParaRPr lang="cs-CZ" sz="1800" b="1" i="0" u="none" strike="noStrike" baseline="0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555629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baseline="0" dirty="0">
                          <a:solidFill>
                            <a:srgbClr val="C00000"/>
                          </a:solidFill>
                          <a:effectLst/>
                        </a:rPr>
                        <a:t>oxid železitý</a:t>
                      </a:r>
                      <a:endParaRPr lang="cs-CZ" sz="1800" b="1" i="0" u="none" strike="noStrike" baseline="0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baseline="0">
                          <a:solidFill>
                            <a:srgbClr val="C00000"/>
                          </a:solidFill>
                          <a:effectLst/>
                        </a:rPr>
                        <a:t>III</a:t>
                      </a:r>
                      <a:endParaRPr lang="cs-CZ" sz="1800" b="1" i="0" u="none" strike="noStrike" baseline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baseline="0">
                          <a:solidFill>
                            <a:srgbClr val="C00000"/>
                          </a:solidFill>
                          <a:effectLst/>
                        </a:rPr>
                        <a:t>Fe₂O₃</a:t>
                      </a:r>
                      <a:endParaRPr lang="cs-CZ" sz="1800" b="1" i="0" u="none" strike="noStrike" baseline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baseline="0" dirty="0" smtClean="0">
                          <a:solidFill>
                            <a:srgbClr val="C00000"/>
                          </a:solidFill>
                          <a:effectLst/>
                        </a:rPr>
                        <a:t>2:3</a:t>
                      </a:r>
                      <a:endParaRPr lang="cs-CZ" sz="1800" b="1" i="0" u="none" strike="noStrike" baseline="0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555629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baseline="0" dirty="0">
                          <a:solidFill>
                            <a:srgbClr val="C00000"/>
                          </a:solidFill>
                          <a:effectLst/>
                        </a:rPr>
                        <a:t>oxid křemičitý</a:t>
                      </a:r>
                      <a:endParaRPr lang="cs-CZ" sz="1800" b="1" i="0" u="none" strike="noStrike" baseline="0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baseline="0">
                          <a:solidFill>
                            <a:srgbClr val="C00000"/>
                          </a:solidFill>
                          <a:effectLst/>
                        </a:rPr>
                        <a:t>IV</a:t>
                      </a:r>
                      <a:endParaRPr lang="cs-CZ" sz="1800" b="1" i="0" u="none" strike="noStrike" baseline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baseline="0">
                          <a:solidFill>
                            <a:srgbClr val="C00000"/>
                          </a:solidFill>
                          <a:effectLst/>
                        </a:rPr>
                        <a:t>Si₂O₄=SiO₂</a:t>
                      </a:r>
                      <a:endParaRPr lang="cs-CZ" sz="1800" b="1" i="0" u="none" strike="noStrike" baseline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baseline="0" dirty="0">
                          <a:solidFill>
                            <a:srgbClr val="C00000"/>
                          </a:solidFill>
                          <a:effectLst/>
                        </a:rPr>
                        <a:t>2:4=1:2</a:t>
                      </a:r>
                      <a:endParaRPr lang="cs-CZ" sz="1800" b="1" i="0" u="none" strike="noStrike" baseline="0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555629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baseline="0" dirty="0">
                          <a:solidFill>
                            <a:srgbClr val="C00000"/>
                          </a:solidFill>
                          <a:effectLst/>
                        </a:rPr>
                        <a:t>oxid fosforečný</a:t>
                      </a:r>
                      <a:endParaRPr lang="cs-CZ" sz="1800" b="1" i="0" u="none" strike="noStrike" baseline="0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baseline="0">
                          <a:solidFill>
                            <a:srgbClr val="C00000"/>
                          </a:solidFill>
                          <a:effectLst/>
                        </a:rPr>
                        <a:t>V</a:t>
                      </a:r>
                      <a:endParaRPr lang="cs-CZ" sz="1800" b="1" i="0" u="none" strike="noStrike" baseline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baseline="0" dirty="0">
                          <a:solidFill>
                            <a:srgbClr val="C00000"/>
                          </a:solidFill>
                          <a:effectLst/>
                        </a:rPr>
                        <a:t>P₂</a:t>
                      </a:r>
                      <a:r>
                        <a:rPr lang="cs-CZ" sz="1800" b="1" u="none" strike="noStrike" baseline="0" dirty="0" smtClean="0">
                          <a:solidFill>
                            <a:srgbClr val="C00000"/>
                          </a:solidFill>
                          <a:effectLst/>
                        </a:rPr>
                        <a:t>O</a:t>
                      </a:r>
                      <a:r>
                        <a:rPr lang="cs-CZ" sz="1800" b="1" u="none" strike="noStrike" baseline="0" dirty="0" smtClean="0">
                          <a:solidFill>
                            <a:srgbClr val="C00000"/>
                          </a:solidFill>
                          <a:effectLst/>
                          <a:latin typeface="Calibri"/>
                          <a:cs typeface="Calibri"/>
                        </a:rPr>
                        <a:t>₅</a:t>
                      </a:r>
                      <a:endParaRPr lang="cs-CZ" sz="1800" b="1" i="0" u="none" strike="noStrike" baseline="0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baseline="0" dirty="0" smtClean="0">
                          <a:solidFill>
                            <a:srgbClr val="C00000"/>
                          </a:solidFill>
                          <a:effectLst/>
                        </a:rPr>
                        <a:t>2:5</a:t>
                      </a:r>
                      <a:endParaRPr lang="cs-CZ" sz="1800" b="1" i="0" u="none" strike="noStrike" baseline="0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555629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baseline="0" dirty="0">
                          <a:solidFill>
                            <a:srgbClr val="C00000"/>
                          </a:solidFill>
                          <a:effectLst/>
                        </a:rPr>
                        <a:t>oxid sírový</a:t>
                      </a:r>
                      <a:endParaRPr lang="cs-CZ" sz="1800" b="1" i="0" u="none" strike="noStrike" baseline="0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baseline="0">
                          <a:solidFill>
                            <a:srgbClr val="C00000"/>
                          </a:solidFill>
                          <a:effectLst/>
                        </a:rPr>
                        <a:t>VI</a:t>
                      </a:r>
                      <a:endParaRPr lang="cs-CZ" sz="1800" b="1" i="0" u="none" strike="noStrike" baseline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baseline="0">
                          <a:solidFill>
                            <a:srgbClr val="C00000"/>
                          </a:solidFill>
                          <a:effectLst/>
                        </a:rPr>
                        <a:t>S₂O₆</a:t>
                      </a:r>
                      <a:endParaRPr lang="cs-CZ" sz="1800" b="1" i="0" u="none" strike="noStrike" baseline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baseline="0" dirty="0">
                          <a:solidFill>
                            <a:srgbClr val="C00000"/>
                          </a:solidFill>
                          <a:effectLst/>
                        </a:rPr>
                        <a:t>2:6=1:3</a:t>
                      </a:r>
                      <a:endParaRPr lang="cs-CZ" sz="1800" b="1" i="0" u="none" strike="noStrike" baseline="0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555629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baseline="0" dirty="0">
                          <a:solidFill>
                            <a:srgbClr val="C00000"/>
                          </a:solidFill>
                          <a:effectLst/>
                        </a:rPr>
                        <a:t>oxid manganistý</a:t>
                      </a:r>
                      <a:endParaRPr lang="cs-CZ" sz="1800" b="1" i="0" u="none" strike="noStrike" baseline="0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baseline="0">
                          <a:solidFill>
                            <a:srgbClr val="C00000"/>
                          </a:solidFill>
                          <a:effectLst/>
                        </a:rPr>
                        <a:t>VII</a:t>
                      </a:r>
                      <a:endParaRPr lang="cs-CZ" sz="1800" b="1" i="0" u="none" strike="noStrike" baseline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baseline="0">
                          <a:solidFill>
                            <a:srgbClr val="C00000"/>
                          </a:solidFill>
                          <a:effectLst/>
                        </a:rPr>
                        <a:t>Mn₂O₇</a:t>
                      </a:r>
                      <a:endParaRPr lang="cs-CZ" sz="1800" b="1" i="0" u="none" strike="noStrike" baseline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baseline="0" dirty="0" smtClean="0">
                          <a:solidFill>
                            <a:srgbClr val="C00000"/>
                          </a:solidFill>
                          <a:effectLst/>
                        </a:rPr>
                        <a:t>2:7</a:t>
                      </a:r>
                      <a:endParaRPr lang="cs-CZ" sz="1800" b="1" i="0" u="none" strike="noStrike" baseline="0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555629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baseline="0" dirty="0">
                          <a:solidFill>
                            <a:srgbClr val="C00000"/>
                          </a:solidFill>
                          <a:effectLst/>
                        </a:rPr>
                        <a:t>oxid osmičelý</a:t>
                      </a:r>
                      <a:endParaRPr lang="cs-CZ" sz="1800" b="1" i="0" u="none" strike="noStrike" baseline="0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baseline="0" dirty="0">
                          <a:solidFill>
                            <a:srgbClr val="C00000"/>
                          </a:solidFill>
                          <a:effectLst/>
                        </a:rPr>
                        <a:t>VIII</a:t>
                      </a:r>
                      <a:endParaRPr lang="cs-CZ" sz="1800" b="1" i="0" u="none" strike="noStrike" baseline="0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baseline="0" dirty="0" err="1">
                          <a:solidFill>
                            <a:srgbClr val="C00000"/>
                          </a:solidFill>
                          <a:effectLst/>
                        </a:rPr>
                        <a:t>Os₂</a:t>
                      </a:r>
                      <a:r>
                        <a:rPr lang="cs-CZ" sz="1800" b="1" u="none" strike="noStrike" baseline="0" dirty="0" err="1" smtClean="0">
                          <a:solidFill>
                            <a:srgbClr val="C00000"/>
                          </a:solidFill>
                          <a:effectLst/>
                        </a:rPr>
                        <a:t>O</a:t>
                      </a:r>
                      <a:r>
                        <a:rPr lang="cs-CZ" sz="1800" b="1" u="none" strike="noStrike" baseline="0" dirty="0" smtClean="0">
                          <a:solidFill>
                            <a:srgbClr val="C00000"/>
                          </a:solidFill>
                          <a:effectLst/>
                        </a:rPr>
                        <a:t>₈</a:t>
                      </a:r>
                      <a:endParaRPr lang="cs-CZ" sz="1800" b="1" i="0" u="none" strike="noStrike" baseline="0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baseline="0" dirty="0">
                          <a:solidFill>
                            <a:srgbClr val="C00000"/>
                          </a:solidFill>
                          <a:effectLst/>
                        </a:rPr>
                        <a:t>2:8=1:4</a:t>
                      </a:r>
                      <a:endParaRPr lang="cs-CZ" sz="1800" b="1" i="0" u="none" strike="noStrike" baseline="0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Rozdělení  oxidů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1714488"/>
            <a:ext cx="8229600" cy="4929222"/>
          </a:xfrm>
        </p:spPr>
        <p:txBody>
          <a:bodyPr>
            <a:normAutofit lnSpcReduction="10000"/>
          </a:bodyPr>
          <a:lstStyle/>
          <a:p>
            <a:r>
              <a:rPr lang="cs-CZ" b="1" u="sng" dirty="0" smtClean="0"/>
              <a:t>Oxidy kovů</a:t>
            </a:r>
          </a:p>
          <a:p>
            <a:r>
              <a:rPr lang="cs-CZ" dirty="0" smtClean="0"/>
              <a:t> Oxid vápenatý – </a:t>
            </a:r>
            <a:r>
              <a:rPr lang="cs-CZ" dirty="0" err="1" smtClean="0"/>
              <a:t>CaO</a:t>
            </a:r>
            <a:endParaRPr lang="cs-CZ" dirty="0" smtClean="0"/>
          </a:p>
          <a:p>
            <a:r>
              <a:rPr lang="cs-CZ" dirty="0" smtClean="0"/>
              <a:t>Oxid hlinitý - A</a:t>
            </a:r>
            <a:r>
              <a:rPr lang="cs-CZ" dirty="0" smtClean="0">
                <a:latin typeface="Calibri"/>
                <a:cs typeface="Calibri"/>
              </a:rPr>
              <a:t>₂O₃</a:t>
            </a:r>
          </a:p>
          <a:p>
            <a:r>
              <a:rPr lang="cs-CZ" dirty="0" smtClean="0">
                <a:latin typeface="Calibri"/>
                <a:cs typeface="Calibri"/>
              </a:rPr>
              <a:t>Oxid křemičitý </a:t>
            </a:r>
            <a:r>
              <a:rPr lang="cs-CZ" dirty="0" err="1" smtClean="0">
                <a:latin typeface="Calibri"/>
                <a:cs typeface="Calibri"/>
              </a:rPr>
              <a:t>SiO</a:t>
            </a:r>
            <a:r>
              <a:rPr lang="cs-CZ" dirty="0" smtClean="0">
                <a:latin typeface="Calibri"/>
                <a:cs typeface="Calibri"/>
              </a:rPr>
              <a:t>₂</a:t>
            </a:r>
            <a:endParaRPr lang="cs-CZ" dirty="0" smtClean="0"/>
          </a:p>
          <a:p>
            <a:endParaRPr lang="cs-CZ" b="1" dirty="0" smtClean="0"/>
          </a:p>
          <a:p>
            <a:r>
              <a:rPr lang="cs-CZ" b="1" u="sng" dirty="0" smtClean="0"/>
              <a:t>Oxidy nekovů</a:t>
            </a:r>
          </a:p>
          <a:p>
            <a:r>
              <a:rPr lang="cs-CZ" dirty="0" smtClean="0"/>
              <a:t>Oxid siřičitý- SO</a:t>
            </a:r>
            <a:r>
              <a:rPr lang="cs-CZ" dirty="0" smtClean="0">
                <a:latin typeface="Calibri"/>
                <a:cs typeface="Calibri"/>
              </a:rPr>
              <a:t>₂</a:t>
            </a:r>
          </a:p>
          <a:p>
            <a:r>
              <a:rPr lang="cs-CZ" dirty="0" smtClean="0">
                <a:latin typeface="Calibri"/>
                <a:cs typeface="Calibri"/>
              </a:rPr>
              <a:t>Oxid dusnatý a dusičitý</a:t>
            </a:r>
            <a:r>
              <a:rPr lang="cs-CZ" dirty="0" smtClean="0"/>
              <a:t> - NO, </a:t>
            </a:r>
            <a:r>
              <a:rPr lang="cs-CZ" dirty="0" err="1" smtClean="0"/>
              <a:t>NO</a:t>
            </a:r>
            <a:r>
              <a:rPr lang="cs-CZ" dirty="0" smtClean="0">
                <a:latin typeface="Calibri"/>
                <a:cs typeface="Calibri"/>
              </a:rPr>
              <a:t>₂</a:t>
            </a:r>
          </a:p>
          <a:p>
            <a:r>
              <a:rPr lang="cs-CZ" dirty="0" smtClean="0">
                <a:latin typeface="Calibri"/>
                <a:cs typeface="Calibri"/>
              </a:rPr>
              <a:t>Oxid uhelnatý - CO</a:t>
            </a:r>
          </a:p>
          <a:p>
            <a:r>
              <a:rPr lang="cs-CZ" dirty="0" smtClean="0">
                <a:latin typeface="Calibri"/>
                <a:cs typeface="Calibri"/>
              </a:rPr>
              <a:t>Oxid uhličitý  - CO₂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Oxid vápenatý   </a:t>
            </a:r>
            <a:r>
              <a:rPr lang="cs-CZ" dirty="0" err="1" smtClean="0"/>
              <a:t>CaO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pálené vápno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Vlastnosti</a:t>
            </a:r>
            <a:r>
              <a:rPr lang="cs-CZ" dirty="0" smtClean="0"/>
              <a:t>:</a:t>
            </a:r>
          </a:p>
          <a:p>
            <a:r>
              <a:rPr lang="cs-CZ" dirty="0" smtClean="0"/>
              <a:t> bílá, prášková látka </a:t>
            </a:r>
          </a:p>
          <a:p>
            <a:pPr marL="0" indent="0">
              <a:buNone/>
            </a:pPr>
            <a:r>
              <a:rPr lang="cs-CZ" dirty="0" smtClean="0"/>
              <a:t>    nebo kusová látka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>
                <a:solidFill>
                  <a:srgbClr val="C00000"/>
                </a:solidFill>
              </a:rPr>
              <a:t>Vyrábí </a:t>
            </a:r>
            <a:r>
              <a:rPr lang="cs-CZ" dirty="0" smtClean="0"/>
              <a:t>se ve vápenkách</a:t>
            </a:r>
          </a:p>
          <a:p>
            <a:endParaRPr lang="cs-CZ" dirty="0" smtClean="0"/>
          </a:p>
          <a:p>
            <a:r>
              <a:rPr lang="cs-CZ" dirty="0" smtClean="0">
                <a:solidFill>
                  <a:srgbClr val="C00000"/>
                </a:solidFill>
              </a:rPr>
              <a:t>Použití</a:t>
            </a:r>
            <a:r>
              <a:rPr lang="cs-CZ" dirty="0" smtClean="0"/>
              <a:t> </a:t>
            </a:r>
          </a:p>
          <a:p>
            <a:r>
              <a:rPr lang="cs-CZ" dirty="0" smtClean="0"/>
              <a:t> výroba  hašeného vápna</a:t>
            </a:r>
          </a:p>
          <a:p>
            <a:r>
              <a:rPr lang="cs-CZ" dirty="0" smtClean="0"/>
              <a:t> výroba skla</a:t>
            </a:r>
          </a:p>
          <a:p>
            <a:r>
              <a:rPr lang="cs-CZ" dirty="0" smtClean="0"/>
              <a:t> vápnění půdy v zemědělství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60" y="1597582"/>
            <a:ext cx="3005014" cy="5260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nd03.jxs.cz/178/852/6731fd02ee_66145181_o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57950" y="2143116"/>
            <a:ext cx="2643186" cy="2643186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C000"/>
                </a:solidFill>
              </a:rPr>
              <a:t>Oxid hlinitý </a:t>
            </a:r>
            <a:r>
              <a:rPr lang="cs-CZ" dirty="0" err="1" smtClean="0">
                <a:solidFill>
                  <a:srgbClr val="FFC000"/>
                </a:solidFill>
              </a:rPr>
              <a:t>Al</a:t>
            </a:r>
            <a:r>
              <a:rPr lang="cs-CZ" dirty="0" smtClean="0">
                <a:solidFill>
                  <a:srgbClr val="FFC000"/>
                </a:solidFill>
                <a:latin typeface="Calibri"/>
                <a:cs typeface="Calibri"/>
              </a:rPr>
              <a:t>₂O₃ ( korund)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</a:rPr>
              <a:t>Odrůdy korundu</a:t>
            </a:r>
          </a:p>
          <a:p>
            <a:r>
              <a:rPr lang="cs-CZ" dirty="0" smtClean="0"/>
              <a:t>Safír  - drahokam</a:t>
            </a:r>
          </a:p>
          <a:p>
            <a:r>
              <a:rPr lang="cs-CZ" dirty="0" smtClean="0"/>
              <a:t>Rubín - drahokam</a:t>
            </a:r>
          </a:p>
          <a:p>
            <a:r>
              <a:rPr lang="cs-CZ" dirty="0" smtClean="0"/>
              <a:t>Smirek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   </a:t>
            </a:r>
            <a:r>
              <a:rPr lang="cs-CZ" b="1" dirty="0" smtClean="0">
                <a:solidFill>
                  <a:srgbClr val="C00000"/>
                </a:solidFill>
              </a:rPr>
              <a:t>Vlastnosti oxidu hlinitého</a:t>
            </a:r>
          </a:p>
          <a:p>
            <a:r>
              <a:rPr lang="cs-CZ" dirty="0" smtClean="0"/>
              <a:t>Bílá, prášková látka</a:t>
            </a:r>
          </a:p>
          <a:p>
            <a:r>
              <a:rPr lang="cs-CZ" b="1" dirty="0" smtClean="0">
                <a:solidFill>
                  <a:srgbClr val="C00000"/>
                </a:solidFill>
              </a:rPr>
              <a:t>Použití</a:t>
            </a:r>
            <a:r>
              <a:rPr lang="cs-CZ" dirty="0" smtClean="0"/>
              <a:t> : výroba porcelánu, barev ,zubních cementů</a:t>
            </a:r>
          </a:p>
        </p:txBody>
      </p:sp>
      <p:pic>
        <p:nvPicPr>
          <p:cNvPr id="1026" name="Picture 2" descr="http://i64.servimg.com/u/f64/13/14/48/58/sapphi10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14810" y="1626554"/>
            <a:ext cx="2479157" cy="219293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://www.janinareiki.estranky.cz/img/picture/210/ruzeni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3071810"/>
            <a:ext cx="2357454" cy="2357454"/>
          </a:xfrm>
          <a:prstGeom prst="rect">
            <a:avLst/>
          </a:prstGeom>
          <a:noFill/>
        </p:spPr>
      </p:pic>
      <p:pic>
        <p:nvPicPr>
          <p:cNvPr id="21510" name="Picture 6" descr="http://www.svetkamenu.cz/images/eshop/citrin-667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29058" y="2714620"/>
            <a:ext cx="3786214" cy="2839661"/>
          </a:xfrm>
          <a:prstGeom prst="rect">
            <a:avLst/>
          </a:prstGeom>
          <a:noFill/>
        </p:spPr>
      </p:pic>
      <p:pic>
        <p:nvPicPr>
          <p:cNvPr id="21516" name="Picture 12" descr="http://www.vzostup.sk/wp-content/images/kamene/achat-modry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714612" y="4929194"/>
            <a:ext cx="1928806" cy="1928806"/>
          </a:xfrm>
          <a:prstGeom prst="rect">
            <a:avLst/>
          </a:prstGeom>
          <a:noFill/>
        </p:spPr>
      </p:pic>
      <p:pic>
        <p:nvPicPr>
          <p:cNvPr id="21514" name="Picture 10" descr="http://www.stylovabizuterie.cz/fotky6012/1044762W240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858000" y="2857496"/>
            <a:ext cx="2286000" cy="2286001"/>
          </a:xfrm>
          <a:prstGeom prst="rect">
            <a:avLst/>
          </a:prstGeom>
          <a:noFill/>
        </p:spPr>
      </p:pic>
      <p:pic>
        <p:nvPicPr>
          <p:cNvPr id="21508" name="Picture 4" descr="http://astrollogie.net/kameny/zahneda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857488" y="3143248"/>
            <a:ext cx="1839760" cy="2014538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C000"/>
                </a:solidFill>
              </a:rPr>
              <a:t>Oxid křemičitý </a:t>
            </a:r>
            <a:r>
              <a:rPr lang="cs-CZ" dirty="0" err="1" smtClean="0">
                <a:solidFill>
                  <a:srgbClr val="FFC000"/>
                </a:solidFill>
              </a:rPr>
              <a:t>SiO</a:t>
            </a:r>
            <a:r>
              <a:rPr lang="cs-CZ" dirty="0" smtClean="0">
                <a:solidFill>
                  <a:srgbClr val="FFC000"/>
                </a:solidFill>
                <a:latin typeface="Calibri"/>
                <a:cs typeface="Calibri"/>
              </a:rPr>
              <a:t>₂ ( křemen)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Odrůdy křemene - polodrahokamy:</a:t>
            </a:r>
          </a:p>
          <a:p>
            <a:r>
              <a:rPr lang="cs-CZ" dirty="0" smtClean="0">
                <a:solidFill>
                  <a:srgbClr val="FF0066"/>
                </a:solidFill>
              </a:rPr>
              <a:t>růženín</a:t>
            </a:r>
            <a:r>
              <a:rPr lang="cs-CZ" dirty="0" smtClean="0"/>
              <a:t>,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 záhněda</a:t>
            </a:r>
            <a:r>
              <a:rPr lang="cs-CZ" dirty="0" smtClean="0"/>
              <a:t>,</a:t>
            </a:r>
            <a:r>
              <a:rPr lang="cs-CZ" dirty="0" smtClean="0">
                <a:solidFill>
                  <a:srgbClr val="FFC000"/>
                </a:solidFill>
              </a:rPr>
              <a:t> citrín</a:t>
            </a:r>
            <a:r>
              <a:rPr lang="cs-CZ" dirty="0" smtClean="0"/>
              <a:t>, křišťál, </a:t>
            </a:r>
            <a:r>
              <a:rPr lang="cs-CZ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achát</a:t>
            </a:r>
            <a:r>
              <a:rPr lang="cs-CZ" dirty="0" smtClean="0"/>
              <a:t>,</a:t>
            </a:r>
          </a:p>
          <a:p>
            <a:pPr>
              <a:buNone/>
            </a:pPr>
            <a:r>
              <a:rPr lang="cs-CZ" dirty="0" smtClean="0"/>
              <a:t>    </a:t>
            </a:r>
            <a:r>
              <a:rPr lang="cs-CZ" dirty="0" smtClean="0">
                <a:solidFill>
                  <a:srgbClr val="7030A0"/>
                </a:solidFill>
              </a:rPr>
              <a:t>ametyst</a:t>
            </a:r>
          </a:p>
        </p:txBody>
      </p:sp>
      <p:pic>
        <p:nvPicPr>
          <p:cNvPr id="21518" name="Picture 14" descr="http://www.ckrumlov.info/img/uby79s7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143504" y="4991099"/>
            <a:ext cx="1876425" cy="18669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C00000"/>
                </a:solidFill>
              </a:rPr>
              <a:t>Vlastnosti</a:t>
            </a:r>
          </a:p>
          <a:p>
            <a:r>
              <a:rPr lang="cs-CZ" dirty="0" smtClean="0"/>
              <a:t>pevná látka </a:t>
            </a:r>
          </a:p>
          <a:p>
            <a:r>
              <a:rPr lang="cs-CZ" dirty="0" smtClean="0"/>
              <a:t>chemicky stálá</a:t>
            </a:r>
          </a:p>
          <a:p>
            <a:r>
              <a:rPr lang="cs-CZ" dirty="0" smtClean="0"/>
              <a:t>těžko </a:t>
            </a:r>
            <a:r>
              <a:rPr lang="cs-CZ" dirty="0" err="1" smtClean="0"/>
              <a:t>tavitená</a:t>
            </a:r>
            <a:r>
              <a:rPr lang="cs-CZ" dirty="0" smtClean="0"/>
              <a:t> látka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>
                <a:solidFill>
                  <a:srgbClr val="C00000"/>
                </a:solidFill>
              </a:rPr>
              <a:t>Použití :</a:t>
            </a:r>
          </a:p>
          <a:p>
            <a:r>
              <a:rPr lang="cs-CZ" dirty="0" smtClean="0"/>
              <a:t>říční písek do malty a betonu</a:t>
            </a:r>
          </a:p>
          <a:p>
            <a:r>
              <a:rPr lang="cs-CZ" dirty="0" smtClean="0"/>
              <a:t>sklářství a hutnictví</a:t>
            </a:r>
          </a:p>
          <a:p>
            <a:r>
              <a:rPr lang="cs-CZ" dirty="0" smtClean="0"/>
              <a:t>polodrahokamy ve šperkařství</a:t>
            </a: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C000"/>
                </a:solidFill>
              </a:rPr>
              <a:t>Oxid křemičitý </a:t>
            </a:r>
            <a:r>
              <a:rPr lang="cs-CZ" dirty="0" err="1" smtClean="0">
                <a:solidFill>
                  <a:srgbClr val="FFC000"/>
                </a:solidFill>
              </a:rPr>
              <a:t>SiO</a:t>
            </a:r>
            <a:r>
              <a:rPr lang="cs-CZ" dirty="0" smtClean="0">
                <a:solidFill>
                  <a:srgbClr val="FFC000"/>
                </a:solidFill>
                <a:latin typeface="Calibri"/>
                <a:cs typeface="Calibri"/>
              </a:rPr>
              <a:t>₂ ( křemen)</a:t>
            </a:r>
            <a:endParaRPr lang="cs-CZ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33</TotalTime>
  <Words>408</Words>
  <Application>Microsoft Office PowerPoint</Application>
  <PresentationFormat>Předvádění na obrazovce (4:3)</PresentationFormat>
  <Paragraphs>134</Paragraphs>
  <Slides>12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Modul</vt:lpstr>
      <vt:lpstr>Oxidy</vt:lpstr>
      <vt:lpstr>EU V-2 Ch8 Miroslava Komárová ZŠ Zákupy</vt:lpstr>
      <vt:lpstr>Názvosloví oxidů</vt:lpstr>
      <vt:lpstr>Názvosloví oxidů</vt:lpstr>
      <vt:lpstr>Rozdělení  oxidů</vt:lpstr>
      <vt:lpstr>Oxid vápenatý   CaO pálené vápno</vt:lpstr>
      <vt:lpstr>Oxid hlinitý Al₂O₃ ( korund)</vt:lpstr>
      <vt:lpstr>Oxid křemičitý SiO₂ ( křemen)</vt:lpstr>
      <vt:lpstr>Oxid křemičitý SiO₂ ( křemen)</vt:lpstr>
      <vt:lpstr>Oxid siřičitý SO₂</vt:lpstr>
      <vt:lpstr>Oxid uhelnatý  CO</vt:lpstr>
      <vt:lpstr>Oxid uhličitý CO₂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Oxidy</dc:title>
  <dc:creator>admin</dc:creator>
  <cp:lastModifiedBy>Česťa</cp:lastModifiedBy>
  <cp:revision>5</cp:revision>
  <dcterms:created xsi:type="dcterms:W3CDTF">2012-06-19T20:00:00Z</dcterms:created>
  <dcterms:modified xsi:type="dcterms:W3CDTF">2013-06-12T12:03:10Z</dcterms:modified>
</cp:coreProperties>
</file>