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1A740-875F-4ADE-9B31-C44FEFD9499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B66CA-78B3-4588-95FC-DAF2444A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60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http://ladygeisha.blog.cz/1006/vykoupeny-rubin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66CA-78B3-4588-95FC-DAF2444AFA41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janinareiki.estranky.cz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</a:t>
            </a:r>
            <a:r>
              <a:rPr lang="cs-CZ" dirty="0" err="1" smtClean="0"/>
              <a:t>ruzenin.html</a:t>
            </a:r>
            <a:endParaRPr lang="cs-CZ" dirty="0" smtClean="0"/>
          </a:p>
          <a:p>
            <a:r>
              <a:rPr lang="cs-CZ" dirty="0" smtClean="0"/>
              <a:t>              http://astrollogie.net/kameny.html</a:t>
            </a:r>
          </a:p>
          <a:p>
            <a:r>
              <a:rPr lang="cs-CZ" dirty="0" smtClean="0"/>
              <a:t>              http://www.</a:t>
            </a:r>
            <a:r>
              <a:rPr lang="cs-CZ" dirty="0" err="1" smtClean="0"/>
              <a:t>svetkamenu.cz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/maloobchod/</a:t>
            </a:r>
            <a:r>
              <a:rPr lang="cs-CZ" dirty="0" err="1" smtClean="0"/>
              <a:t>tromlovane</a:t>
            </a:r>
            <a:r>
              <a:rPr lang="cs-CZ" dirty="0" smtClean="0"/>
              <a:t>-kameny-c78/</a:t>
            </a:r>
            <a:r>
              <a:rPr lang="cs-CZ" dirty="0" err="1" smtClean="0"/>
              <a:t>citrin</a:t>
            </a:r>
            <a:r>
              <a:rPr lang="cs-CZ" dirty="0" smtClean="0"/>
              <a:t>-p667.html</a:t>
            </a:r>
          </a:p>
          <a:p>
            <a:r>
              <a:rPr lang="cs-CZ" dirty="0" smtClean="0"/>
              <a:t>              http://www.</a:t>
            </a:r>
            <a:r>
              <a:rPr lang="cs-CZ" dirty="0" err="1" smtClean="0"/>
              <a:t>ckrumlov.info</a:t>
            </a:r>
            <a:r>
              <a:rPr lang="cs-CZ" dirty="0" smtClean="0"/>
              <a:t>/</a:t>
            </a:r>
            <a:r>
              <a:rPr lang="cs-CZ" dirty="0" err="1" smtClean="0"/>
              <a:t>docs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/uby79.xml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66CA-78B3-4588-95FC-DAF2444AFA41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6FFF26-1CF3-492F-9DC8-CEDC07A77A3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8C6C41-12AE-4AC9-A631-962736D96A0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Oxidy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76" y="5445224"/>
            <a:ext cx="4118245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Vznik</a:t>
            </a:r>
          </a:p>
          <a:p>
            <a:r>
              <a:rPr lang="cs-CZ" dirty="0" smtClean="0"/>
              <a:t>Při hoření nekvalitních paliv (hořením síry)</a:t>
            </a:r>
          </a:p>
          <a:p>
            <a:endParaRPr lang="cs-CZ" dirty="0" smtClean="0"/>
          </a:p>
          <a:p>
            <a:r>
              <a:rPr lang="cs-CZ" b="1" dirty="0" smtClean="0"/>
              <a:t>Vlastnosti</a:t>
            </a:r>
          </a:p>
          <a:p>
            <a:r>
              <a:rPr lang="cs-CZ" dirty="0" smtClean="0"/>
              <a:t>Bezbarvá, plynná látka, jedovatá, ostře páchnoucí</a:t>
            </a:r>
          </a:p>
          <a:p>
            <a:endParaRPr lang="cs-CZ" dirty="0" smtClean="0"/>
          </a:p>
          <a:p>
            <a:r>
              <a:rPr lang="cs-CZ" b="1" dirty="0" smtClean="0"/>
              <a:t>Použití</a:t>
            </a:r>
          </a:p>
          <a:p>
            <a:r>
              <a:rPr lang="cs-CZ" dirty="0" smtClean="0"/>
              <a:t>Výroba celulózy a dřeva z papíru</a:t>
            </a:r>
          </a:p>
          <a:p>
            <a:r>
              <a:rPr lang="cs-CZ" dirty="0" smtClean="0"/>
              <a:t>Bělení vlny, bavlny a slámy</a:t>
            </a:r>
          </a:p>
          <a:p>
            <a:r>
              <a:rPr lang="cs-CZ" dirty="0" smtClean="0"/>
              <a:t>Dezinfekce sudů a sklepů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52728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Oxid siřičitý SO</a:t>
            </a:r>
            <a:r>
              <a:rPr lang="cs-CZ" b="1" dirty="0" smtClean="0">
                <a:solidFill>
                  <a:srgbClr val="FFC000"/>
                </a:solidFill>
                <a:latin typeface="Calibri"/>
                <a:cs typeface="Calibri"/>
              </a:rPr>
              <a:t>₂</a:t>
            </a:r>
            <a:endParaRPr lang="cs-CZ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 uhelnatý  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bezbarvá , plynná látka</a:t>
            </a:r>
          </a:p>
          <a:p>
            <a:endParaRPr lang="cs-CZ" dirty="0" smtClean="0"/>
          </a:p>
          <a:p>
            <a:r>
              <a:rPr lang="cs-CZ" dirty="0" smtClean="0"/>
              <a:t> velmi jedovatá látka- váže se na krevní barvivo</a:t>
            </a:r>
          </a:p>
          <a:p>
            <a:endParaRPr lang="cs-CZ" dirty="0" smtClean="0"/>
          </a:p>
          <a:p>
            <a:r>
              <a:rPr lang="cs-CZ" b="1" dirty="0" smtClean="0"/>
              <a:t>Vznik:</a:t>
            </a:r>
          </a:p>
          <a:p>
            <a:r>
              <a:rPr lang="cs-CZ" dirty="0" smtClean="0"/>
              <a:t>při nedokonalém spalování</a:t>
            </a:r>
          </a:p>
          <a:p>
            <a:endParaRPr lang="cs-CZ" dirty="0" smtClean="0"/>
          </a:p>
          <a:p>
            <a:r>
              <a:rPr lang="cs-CZ" b="1" dirty="0" smtClean="0"/>
              <a:t>Výskyt: </a:t>
            </a:r>
          </a:p>
          <a:p>
            <a:r>
              <a:rPr lang="cs-CZ" dirty="0" smtClean="0"/>
              <a:t>ve svítiplynu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Oxid uhličitý </a:t>
            </a:r>
            <a:r>
              <a:rPr lang="cs-CZ" sz="4800" dirty="0" smtClean="0">
                <a:solidFill>
                  <a:srgbClr val="FFC000"/>
                </a:solidFill>
              </a:rPr>
              <a:t>CO</a:t>
            </a:r>
            <a:r>
              <a:rPr lang="cs-CZ" sz="4800" dirty="0" smtClean="0">
                <a:solidFill>
                  <a:srgbClr val="FFC000"/>
                </a:solidFill>
                <a:latin typeface="Calibri"/>
                <a:cs typeface="Calibri"/>
              </a:rPr>
              <a:t>₂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bezbarvá plynná látka</a:t>
            </a:r>
          </a:p>
          <a:p>
            <a:r>
              <a:rPr lang="cs-CZ" dirty="0" smtClean="0">
                <a:latin typeface="Calibri"/>
                <a:cs typeface="Calibri"/>
              </a:rPr>
              <a:t>větší hustota něž vzduch</a:t>
            </a:r>
          </a:p>
          <a:p>
            <a:r>
              <a:rPr lang="cs-CZ" dirty="0" smtClean="0">
                <a:latin typeface="Calibri"/>
                <a:cs typeface="Calibri"/>
              </a:rPr>
              <a:t>ve vodě částečně rozpustný</a:t>
            </a:r>
          </a:p>
          <a:p>
            <a:endParaRPr lang="cs-CZ" dirty="0" smtClean="0">
              <a:latin typeface="Calibri"/>
              <a:cs typeface="Calibri"/>
            </a:endParaRPr>
          </a:p>
          <a:p>
            <a:r>
              <a:rPr lang="cs-CZ" sz="3600" b="1" dirty="0" smtClean="0">
                <a:latin typeface="Calibri"/>
                <a:cs typeface="Calibri"/>
              </a:rPr>
              <a:t>Použití</a:t>
            </a:r>
          </a:p>
          <a:p>
            <a:r>
              <a:rPr lang="cs-CZ" dirty="0" smtClean="0">
                <a:latin typeface="Calibri"/>
                <a:cs typeface="Calibri"/>
              </a:rPr>
              <a:t>výroba sody</a:t>
            </a:r>
          </a:p>
          <a:p>
            <a:r>
              <a:rPr lang="cs-CZ" dirty="0" smtClean="0">
                <a:latin typeface="Calibri"/>
                <a:cs typeface="Calibri"/>
              </a:rPr>
              <a:t>hasicí přístroje</a:t>
            </a:r>
          </a:p>
          <a:p>
            <a:r>
              <a:rPr lang="cs-CZ" dirty="0" smtClean="0">
                <a:latin typeface="Calibri"/>
                <a:cs typeface="Calibri"/>
              </a:rPr>
              <a:t>osvěžující nápoje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05910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EU V-2 Ch8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Miroslava Komárová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043370"/>
          </a:xfrm>
        </p:spPr>
        <p:txBody>
          <a:bodyPr/>
          <a:lstStyle/>
          <a:p>
            <a:r>
              <a:rPr lang="cs-CZ" dirty="0" smtClean="0"/>
              <a:t>Název: Oxidy</a:t>
            </a:r>
          </a:p>
          <a:p>
            <a:r>
              <a:rPr lang="cs-CZ" dirty="0" smtClean="0"/>
              <a:t>Cíl: seznámení se s učivem o oxidech</a:t>
            </a:r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oxidů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2912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Podstatné jméno   přídavné jméno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oxid       hlin</a:t>
            </a:r>
            <a:r>
              <a:rPr lang="cs-CZ" dirty="0" smtClean="0">
                <a:solidFill>
                  <a:srgbClr val="FF0000"/>
                </a:solidFill>
              </a:rPr>
              <a:t>itý</a:t>
            </a:r>
          </a:p>
          <a:p>
            <a:pPr marL="0" indent="0">
              <a:buNone/>
            </a:pPr>
            <a:r>
              <a:rPr lang="cs-CZ" dirty="0" smtClean="0">
                <a:cs typeface="Calibri"/>
              </a:rPr>
              <a:t>               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Al</a:t>
            </a:r>
            <a:r>
              <a:rPr lang="cs-CZ" baseline="30000" dirty="0" smtClean="0">
                <a:solidFill>
                  <a:srgbClr val="FF0000"/>
                </a:solidFill>
              </a:rPr>
              <a:t>III</a:t>
            </a:r>
            <a:r>
              <a:rPr lang="cs-CZ" dirty="0" smtClean="0"/>
              <a:t>     </a:t>
            </a:r>
            <a:r>
              <a:rPr lang="cs-CZ" dirty="0" smtClean="0">
                <a:latin typeface="Calibri"/>
                <a:cs typeface="Calibri"/>
              </a:rPr>
              <a:t>     </a:t>
            </a:r>
            <a:r>
              <a:rPr lang="cs-CZ" dirty="0" smtClean="0"/>
              <a:t>O</a:t>
            </a:r>
            <a:r>
              <a:rPr lang="cs-CZ" baseline="30000" dirty="0" smtClean="0"/>
              <a:t>-II</a:t>
            </a:r>
            <a:r>
              <a:rPr lang="cs-CZ" dirty="0" smtClean="0"/>
              <a:t>    upravíme podle křížového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pravidla</a:t>
            </a:r>
          </a:p>
          <a:p>
            <a:pPr marL="0" indent="0"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Al</a:t>
            </a:r>
            <a:r>
              <a:rPr lang="cs-CZ" dirty="0" smtClean="0">
                <a:latin typeface="Calibri"/>
                <a:cs typeface="Calibri"/>
              </a:rPr>
              <a:t>₂O₃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oxidů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17084"/>
              </p:ext>
            </p:extLst>
          </p:nvPr>
        </p:nvGraphicFramePr>
        <p:xfrm>
          <a:off x="428596" y="1643050"/>
          <a:ext cx="8429684" cy="5003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509"/>
                <a:gridCol w="2206260"/>
                <a:gridCol w="1801482"/>
                <a:gridCol w="1700433"/>
              </a:tblGrid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Název oxidu</a:t>
                      </a:r>
                      <a:endParaRPr lang="cs-CZ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oxidační číslo kationtu</a:t>
                      </a:r>
                      <a:endParaRPr lang="cs-CZ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vzorec</a:t>
                      </a:r>
                      <a:endParaRPr lang="cs-CZ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poměr atomů</a:t>
                      </a:r>
                      <a:endParaRPr lang="cs-CZ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dusný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I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N₂O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2:1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 měďnatý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II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Cu₂O₂=CuO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2:2=1:1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železitý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III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Fe₂O₃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2:3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křemičitý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IV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Si₂O₄=SiO₂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2:4=1:2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fosforečný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V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P₂</a:t>
                      </a:r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O</a:t>
                      </a:r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Calibri"/>
                        </a:rPr>
                        <a:t>₅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2:5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sírový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VI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S₂O₆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2:6=1:3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manganistý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VII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>
                          <a:solidFill>
                            <a:srgbClr val="C00000"/>
                          </a:solidFill>
                          <a:effectLst/>
                        </a:rPr>
                        <a:t>Mn₂O₇</a:t>
                      </a:r>
                      <a:endParaRPr lang="cs-CZ" sz="1800" b="1" i="0" u="none" strike="noStrike" baseline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2:7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55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oxid osmičelý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VIII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 err="1">
                          <a:solidFill>
                            <a:srgbClr val="C00000"/>
                          </a:solidFill>
                          <a:effectLst/>
                        </a:rPr>
                        <a:t>Os₂</a:t>
                      </a:r>
                      <a:r>
                        <a:rPr lang="cs-CZ" sz="1800" b="1" u="none" strike="noStrike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O</a:t>
                      </a:r>
                      <a:r>
                        <a:rPr lang="cs-CZ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₈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2:8=1:4</a:t>
                      </a:r>
                      <a:endParaRPr lang="cs-CZ" sz="18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 oxidů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29222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/>
              <a:t>Oxidy kovů</a:t>
            </a:r>
          </a:p>
          <a:p>
            <a:r>
              <a:rPr lang="cs-CZ" dirty="0" smtClean="0"/>
              <a:t> Oxid vápenatý – </a:t>
            </a:r>
            <a:r>
              <a:rPr lang="cs-CZ" dirty="0" err="1" smtClean="0"/>
              <a:t>CaO</a:t>
            </a:r>
            <a:endParaRPr lang="cs-CZ" dirty="0" smtClean="0"/>
          </a:p>
          <a:p>
            <a:r>
              <a:rPr lang="cs-CZ" dirty="0" smtClean="0"/>
              <a:t>Oxid hlinitý - A</a:t>
            </a:r>
            <a:r>
              <a:rPr lang="cs-CZ" dirty="0" smtClean="0">
                <a:latin typeface="Calibri"/>
                <a:cs typeface="Calibri"/>
              </a:rPr>
              <a:t>₂O₃</a:t>
            </a:r>
          </a:p>
          <a:p>
            <a:r>
              <a:rPr lang="cs-CZ" dirty="0" smtClean="0">
                <a:latin typeface="Calibri"/>
                <a:cs typeface="Calibri"/>
              </a:rPr>
              <a:t>Oxid křemičitý </a:t>
            </a:r>
            <a:r>
              <a:rPr lang="cs-CZ" dirty="0" err="1" smtClean="0">
                <a:latin typeface="Calibri"/>
                <a:cs typeface="Calibri"/>
              </a:rPr>
              <a:t>SiO</a:t>
            </a:r>
            <a:r>
              <a:rPr lang="cs-CZ" dirty="0" smtClean="0">
                <a:latin typeface="Calibri"/>
                <a:cs typeface="Calibri"/>
              </a:rPr>
              <a:t>₂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u="sng" dirty="0" smtClean="0"/>
              <a:t>Oxidy nekovů</a:t>
            </a:r>
          </a:p>
          <a:p>
            <a:r>
              <a:rPr lang="cs-CZ" dirty="0" smtClean="0"/>
              <a:t>Oxid siřičitý- SO</a:t>
            </a:r>
            <a:r>
              <a:rPr lang="cs-CZ" dirty="0" smtClean="0">
                <a:latin typeface="Calibri"/>
                <a:cs typeface="Calibri"/>
              </a:rPr>
              <a:t>₂</a:t>
            </a:r>
          </a:p>
          <a:p>
            <a:r>
              <a:rPr lang="cs-CZ" dirty="0" smtClean="0">
                <a:latin typeface="Calibri"/>
                <a:cs typeface="Calibri"/>
              </a:rPr>
              <a:t>Oxid dusnatý a dusičitý</a:t>
            </a:r>
            <a:r>
              <a:rPr lang="cs-CZ" dirty="0" smtClean="0"/>
              <a:t> - NO, </a:t>
            </a:r>
            <a:r>
              <a:rPr lang="cs-CZ" dirty="0" err="1" smtClean="0"/>
              <a:t>NO</a:t>
            </a:r>
            <a:r>
              <a:rPr lang="cs-CZ" dirty="0" smtClean="0">
                <a:latin typeface="Calibri"/>
                <a:cs typeface="Calibri"/>
              </a:rPr>
              <a:t>₂</a:t>
            </a:r>
          </a:p>
          <a:p>
            <a:r>
              <a:rPr lang="cs-CZ" dirty="0" smtClean="0">
                <a:latin typeface="Calibri"/>
                <a:cs typeface="Calibri"/>
              </a:rPr>
              <a:t>Oxid uhelnatý - CO</a:t>
            </a:r>
          </a:p>
          <a:p>
            <a:r>
              <a:rPr lang="cs-CZ" dirty="0" smtClean="0">
                <a:latin typeface="Calibri"/>
                <a:cs typeface="Calibri"/>
              </a:rPr>
              <a:t>Oxid uhličitý  - CO₂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Oxid vápenatý   </a:t>
            </a:r>
            <a:r>
              <a:rPr lang="cs-CZ" dirty="0" err="1" smtClean="0"/>
              <a:t>CaO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pálené vápno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Vlastnosti</a:t>
            </a:r>
            <a:r>
              <a:rPr lang="cs-CZ" dirty="0" smtClean="0"/>
              <a:t>:</a:t>
            </a:r>
          </a:p>
          <a:p>
            <a:r>
              <a:rPr lang="cs-CZ" dirty="0" smtClean="0"/>
              <a:t> bílá, prášková látka </a:t>
            </a:r>
          </a:p>
          <a:p>
            <a:pPr marL="0" indent="0">
              <a:buNone/>
            </a:pPr>
            <a:r>
              <a:rPr lang="cs-CZ" dirty="0" smtClean="0"/>
              <a:t>    nebo kusová látka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Vyrábí </a:t>
            </a:r>
            <a:r>
              <a:rPr lang="cs-CZ" dirty="0" smtClean="0"/>
              <a:t>se ve vápenkách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Použití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 výroba  hašeného vápna</a:t>
            </a:r>
          </a:p>
          <a:p>
            <a:r>
              <a:rPr lang="cs-CZ" dirty="0" smtClean="0"/>
              <a:t> výroba skla</a:t>
            </a:r>
          </a:p>
          <a:p>
            <a:r>
              <a:rPr lang="cs-CZ" dirty="0" smtClean="0"/>
              <a:t> vápnění půdy v zemědělství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1597582"/>
            <a:ext cx="3005014" cy="526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d03.jxs.cz/178/852/6731fd02ee_66145181_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143116"/>
            <a:ext cx="2643186" cy="264318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Oxid hlinitý </a:t>
            </a:r>
            <a:r>
              <a:rPr lang="cs-CZ" dirty="0" err="1" smtClean="0">
                <a:solidFill>
                  <a:srgbClr val="FFC000"/>
                </a:solidFill>
              </a:rPr>
              <a:t>Al</a:t>
            </a:r>
            <a:r>
              <a:rPr lang="cs-CZ" dirty="0" smtClean="0">
                <a:solidFill>
                  <a:srgbClr val="FFC000"/>
                </a:solidFill>
                <a:latin typeface="Calibri"/>
                <a:cs typeface="Calibri"/>
              </a:rPr>
              <a:t>₂O₃ ( korund)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Odrůdy korundu</a:t>
            </a:r>
          </a:p>
          <a:p>
            <a:r>
              <a:rPr lang="cs-CZ" dirty="0" smtClean="0"/>
              <a:t>Safír  - drahokam</a:t>
            </a:r>
          </a:p>
          <a:p>
            <a:r>
              <a:rPr lang="cs-CZ" dirty="0" smtClean="0"/>
              <a:t>Rubín - drahokam</a:t>
            </a:r>
          </a:p>
          <a:p>
            <a:r>
              <a:rPr lang="cs-CZ" dirty="0" smtClean="0"/>
              <a:t>Smirek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b="1" dirty="0" smtClean="0">
                <a:solidFill>
                  <a:srgbClr val="C00000"/>
                </a:solidFill>
              </a:rPr>
              <a:t>Vlastnosti oxidu hlinitého</a:t>
            </a:r>
          </a:p>
          <a:p>
            <a:r>
              <a:rPr lang="cs-CZ" dirty="0" smtClean="0"/>
              <a:t>Bílá, prášková látka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Použití</a:t>
            </a:r>
            <a:r>
              <a:rPr lang="cs-CZ" dirty="0" smtClean="0"/>
              <a:t> : výroba porcelánu, barev ,zubních cementů</a:t>
            </a:r>
          </a:p>
        </p:txBody>
      </p:sp>
      <p:pic>
        <p:nvPicPr>
          <p:cNvPr id="1026" name="Picture 2" descr="http://i64.servimg.com/u/f64/13/14/48/58/sapphi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626554"/>
            <a:ext cx="2479157" cy="219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janinareiki.estranky.cz/img/picture/210/ruzen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71810"/>
            <a:ext cx="2357454" cy="2357454"/>
          </a:xfrm>
          <a:prstGeom prst="rect">
            <a:avLst/>
          </a:prstGeom>
          <a:noFill/>
        </p:spPr>
      </p:pic>
      <p:pic>
        <p:nvPicPr>
          <p:cNvPr id="21510" name="Picture 6" descr="http://www.svetkamenu.cz/images/eshop/citrin-6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714620"/>
            <a:ext cx="3786214" cy="2839661"/>
          </a:xfrm>
          <a:prstGeom prst="rect">
            <a:avLst/>
          </a:prstGeom>
          <a:noFill/>
        </p:spPr>
      </p:pic>
      <p:pic>
        <p:nvPicPr>
          <p:cNvPr id="21516" name="Picture 12" descr="http://www.vzostup.sk/wp-content/images/kamene/achat-modr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929194"/>
            <a:ext cx="1928806" cy="1928806"/>
          </a:xfrm>
          <a:prstGeom prst="rect">
            <a:avLst/>
          </a:prstGeom>
          <a:noFill/>
        </p:spPr>
      </p:pic>
      <p:pic>
        <p:nvPicPr>
          <p:cNvPr id="21514" name="Picture 10" descr="http://www.stylovabizuterie.cz/fotky6012/1044762W24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2857496"/>
            <a:ext cx="2286000" cy="2286001"/>
          </a:xfrm>
          <a:prstGeom prst="rect">
            <a:avLst/>
          </a:prstGeom>
          <a:noFill/>
        </p:spPr>
      </p:pic>
      <p:pic>
        <p:nvPicPr>
          <p:cNvPr id="21508" name="Picture 4" descr="http://astrollogie.net/kameny/zahned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3143248"/>
            <a:ext cx="1839760" cy="201453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Oxid křemičitý </a:t>
            </a:r>
            <a:r>
              <a:rPr lang="cs-CZ" dirty="0" err="1" smtClean="0">
                <a:solidFill>
                  <a:srgbClr val="FFC000"/>
                </a:solidFill>
              </a:rPr>
              <a:t>SiO</a:t>
            </a:r>
            <a:r>
              <a:rPr lang="cs-CZ" dirty="0" smtClean="0">
                <a:solidFill>
                  <a:srgbClr val="FFC000"/>
                </a:solidFill>
                <a:latin typeface="Calibri"/>
                <a:cs typeface="Calibri"/>
              </a:rPr>
              <a:t>₂ ( křemen)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Odrůdy křemene - polodrahokamy: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růženín</a:t>
            </a:r>
            <a:r>
              <a:rPr lang="cs-CZ" dirty="0" smtClean="0"/>
              <a:t>,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záhněda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FFC000"/>
                </a:solidFill>
              </a:rPr>
              <a:t> citrín</a:t>
            </a:r>
            <a:r>
              <a:rPr lang="cs-CZ" dirty="0" smtClean="0"/>
              <a:t>, křišťál,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achát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7030A0"/>
                </a:solidFill>
              </a:rPr>
              <a:t>ametyst</a:t>
            </a:r>
          </a:p>
        </p:txBody>
      </p:sp>
      <p:pic>
        <p:nvPicPr>
          <p:cNvPr id="21518" name="Picture 14" descr="http://www.ckrumlov.info/img/uby79s7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4991099"/>
            <a:ext cx="1876425" cy="1866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Vlastnosti</a:t>
            </a:r>
          </a:p>
          <a:p>
            <a:r>
              <a:rPr lang="cs-CZ" dirty="0" smtClean="0"/>
              <a:t>pevná látka </a:t>
            </a:r>
          </a:p>
          <a:p>
            <a:r>
              <a:rPr lang="cs-CZ" dirty="0" smtClean="0"/>
              <a:t>chemicky stálá</a:t>
            </a:r>
          </a:p>
          <a:p>
            <a:r>
              <a:rPr lang="cs-CZ" dirty="0" smtClean="0"/>
              <a:t>těžko </a:t>
            </a:r>
            <a:r>
              <a:rPr lang="cs-CZ" dirty="0" err="1" smtClean="0"/>
              <a:t>tavitená</a:t>
            </a:r>
            <a:r>
              <a:rPr lang="cs-CZ" dirty="0" smtClean="0"/>
              <a:t> látka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Použití :</a:t>
            </a:r>
          </a:p>
          <a:p>
            <a:r>
              <a:rPr lang="cs-CZ" dirty="0" smtClean="0"/>
              <a:t>říční písek do malty a betonu</a:t>
            </a:r>
          </a:p>
          <a:p>
            <a:r>
              <a:rPr lang="cs-CZ" dirty="0" smtClean="0"/>
              <a:t>sklářství a hutnictví</a:t>
            </a:r>
          </a:p>
          <a:p>
            <a:r>
              <a:rPr lang="cs-CZ" dirty="0" smtClean="0"/>
              <a:t>polodrahokamy ve šperkařství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Oxid křemičitý </a:t>
            </a:r>
            <a:r>
              <a:rPr lang="cs-CZ" dirty="0" err="1" smtClean="0">
                <a:solidFill>
                  <a:srgbClr val="FFC000"/>
                </a:solidFill>
              </a:rPr>
              <a:t>SiO</a:t>
            </a:r>
            <a:r>
              <a:rPr lang="cs-CZ" dirty="0" smtClean="0">
                <a:solidFill>
                  <a:srgbClr val="FFC000"/>
                </a:solidFill>
                <a:latin typeface="Calibri"/>
                <a:cs typeface="Calibri"/>
              </a:rPr>
              <a:t>₂ ( křemen)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</TotalTime>
  <Words>408</Words>
  <Application>Microsoft Office PowerPoint</Application>
  <PresentationFormat>Předvádění na obrazovce (4:3)</PresentationFormat>
  <Paragraphs>134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Modul</vt:lpstr>
      <vt:lpstr>Oxidy</vt:lpstr>
      <vt:lpstr>EU V-2 Ch8 Miroslava Komárová ZŠ Zákupy</vt:lpstr>
      <vt:lpstr>Názvosloví oxidů</vt:lpstr>
      <vt:lpstr>Názvosloví oxidů</vt:lpstr>
      <vt:lpstr>Rozdělení  oxidů</vt:lpstr>
      <vt:lpstr>Oxid vápenatý   CaO pálené vápno</vt:lpstr>
      <vt:lpstr>Oxid hlinitý Al₂O₃ ( korund)</vt:lpstr>
      <vt:lpstr>Oxid křemičitý SiO₂ ( křemen)</vt:lpstr>
      <vt:lpstr>Oxid křemičitý SiO₂ ( křemen)</vt:lpstr>
      <vt:lpstr>Oxid siřičitý SO₂</vt:lpstr>
      <vt:lpstr>Oxid uhelnatý  CO</vt:lpstr>
      <vt:lpstr>Oxid uhličitý CO₂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Oxidy</dc:title>
  <dc:creator>admin</dc:creator>
  <cp:lastModifiedBy>Česťa</cp:lastModifiedBy>
  <cp:revision>5</cp:revision>
  <dcterms:created xsi:type="dcterms:W3CDTF">2012-06-19T20:00:00Z</dcterms:created>
  <dcterms:modified xsi:type="dcterms:W3CDTF">2013-06-12T12:03:10Z</dcterms:modified>
</cp:coreProperties>
</file>