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  <p:sldMasterId id="2147483762" r:id="rId2"/>
  </p:sldMasterIdLst>
  <p:notesMasterIdLst>
    <p:notesMasterId r:id="rId8"/>
  </p:notesMasterIdLst>
  <p:handoutMasterIdLst>
    <p:handoutMasterId r:id="rId9"/>
  </p:handoutMasterIdLst>
  <p:sldIdLst>
    <p:sldId id="256" r:id="rId3"/>
    <p:sldId id="270" r:id="rId4"/>
    <p:sldId id="268" r:id="rId5"/>
    <p:sldId id="258" r:id="rId6"/>
    <p:sldId id="259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08" autoAdjust="0"/>
    <p:restoredTop sz="94660"/>
  </p:normalViewPr>
  <p:slideViewPr>
    <p:cSldViewPr>
      <p:cViewPr varScale="1">
        <p:scale>
          <a:sx n="73" d="100"/>
          <a:sy n="73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849DAA8-86EB-49DA-86BB-66A6F498CBC3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cs-CZ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F70FDAFA-362E-452C-A82B-DF53477208F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35157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cs-CZ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827C9E9-4B68-442E-8576-727B09BB632D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cs-CZ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96E7AF8-B495-4CE8-9970-7030842F92D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29102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Obrázek: 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http://planety.astro.</a:t>
            </a:r>
            <a:r>
              <a:rPr lang="cs-CZ" sz="1200" dirty="0" err="1" smtClean="0">
                <a:latin typeface="Arial" pitchFamily="34" charset="0"/>
                <a:cs typeface="Arial" pitchFamily="34" charset="0"/>
              </a:rPr>
              <a:t>cz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/jupiter/884-nitro-jupitera</a:t>
            </a:r>
            <a:r>
              <a:rPr lang="cs-CZ" sz="1200" baseline="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cit. 2011-06-13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]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 </a:t>
            </a:r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Obrázek: 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http://www.</a:t>
            </a:r>
            <a:r>
              <a:rPr lang="cs-CZ" sz="1200" dirty="0" err="1" smtClean="0">
                <a:latin typeface="Arial" pitchFamily="34" charset="0"/>
                <a:cs typeface="Arial" pitchFamily="34" charset="0"/>
              </a:rPr>
              <a:t>zschemie.euweb.cz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cs-CZ" sz="1200" dirty="0" err="1" smtClean="0">
                <a:latin typeface="Arial" pitchFamily="34" charset="0"/>
                <a:cs typeface="Arial" pitchFamily="34" charset="0"/>
              </a:rPr>
              <a:t>vodik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/vodik4.html                                             </a:t>
            </a:r>
            <a:r>
              <a:rPr lang="cs-CZ" sz="1200" baseline="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cs-CZ" sz="1200" baseline="0" dirty="0" smtClean="0">
                <a:latin typeface="Arial" pitchFamily="34" charset="0"/>
                <a:cs typeface="Arial" pitchFamily="34" charset="0"/>
              </a:rPr>
              <a:t>              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http://www.</a:t>
            </a:r>
            <a:r>
              <a:rPr lang="cs-CZ" sz="1200" dirty="0" err="1" smtClean="0">
                <a:latin typeface="Arial" pitchFamily="34" charset="0"/>
                <a:cs typeface="Arial" pitchFamily="34" charset="0"/>
              </a:rPr>
              <a:t>stockphotos.cz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/image.</a:t>
            </a:r>
            <a:r>
              <a:rPr lang="cs-CZ" sz="1200" dirty="0" err="1" smtClean="0">
                <a:latin typeface="Arial" pitchFamily="34" charset="0"/>
                <a:cs typeface="Arial" pitchFamily="34" charset="0"/>
              </a:rPr>
              <a:t>php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?</a:t>
            </a:r>
            <a:r>
              <a:rPr lang="cs-CZ" sz="1200" dirty="0" err="1" smtClean="0">
                <a:latin typeface="Arial" pitchFamily="34" charset="0"/>
                <a:cs typeface="Arial" pitchFamily="34" charset="0"/>
              </a:rPr>
              <a:t>img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_id=10089621&amp;</a:t>
            </a:r>
            <a:r>
              <a:rPr lang="cs-CZ" sz="1200" dirty="0" err="1" smtClean="0">
                <a:latin typeface="Arial" pitchFamily="34" charset="0"/>
                <a:cs typeface="Arial" pitchFamily="34" charset="0"/>
              </a:rPr>
              <a:t>img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_type=1</a:t>
            </a:r>
            <a:r>
              <a:rPr lang="cs-CZ" sz="1200" baseline="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cit. 2011-06-13</a:t>
            </a:r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Obrázky: 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http://cs.wikipedia.org/wiki/Soubor:Hindenburg_burning.jpg</a:t>
            </a:r>
          </a:p>
          <a:p>
            <a:r>
              <a:rPr lang="cs-CZ" sz="1200" baseline="0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 http://www.hybrid.</a:t>
            </a:r>
            <a:r>
              <a:rPr lang="cs-CZ" sz="1200" dirty="0" err="1" smtClean="0">
                <a:latin typeface="Arial" pitchFamily="34" charset="0"/>
                <a:cs typeface="Arial" pitchFamily="34" charset="0"/>
              </a:rPr>
              <a:t>cz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/novinky/</a:t>
            </a:r>
            <a:r>
              <a:rPr lang="cs-CZ" sz="1200" dirty="0" err="1" smtClean="0">
                <a:latin typeface="Arial" pitchFamily="34" charset="0"/>
                <a:cs typeface="Arial" pitchFamily="34" charset="0"/>
              </a:rPr>
              <a:t>new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cs-CZ" sz="1200" dirty="0" err="1" smtClean="0">
                <a:latin typeface="Arial" pitchFamily="34" charset="0"/>
                <a:cs typeface="Arial" pitchFamily="34" charset="0"/>
              </a:rPr>
              <a:t>holland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cs-CZ" sz="1200" dirty="0" err="1" smtClean="0">
                <a:latin typeface="Arial" pitchFamily="34" charset="0"/>
                <a:cs typeface="Arial" pitchFamily="34" charset="0"/>
              </a:rPr>
              <a:t>predstavi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-traktor-na-</a:t>
            </a:r>
            <a:r>
              <a:rPr lang="cs-CZ" sz="1200" dirty="0" err="1" smtClean="0">
                <a:latin typeface="Arial" pitchFamily="34" charset="0"/>
                <a:cs typeface="Arial" pitchFamily="34" charset="0"/>
              </a:rPr>
              <a:t>vodik</a:t>
            </a:r>
            <a:r>
              <a:rPr lang="cs-CZ" sz="1200" baseline="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cit. 2011-06-13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]</a:t>
            </a:r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77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5779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75780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sz="2400">
                <a:latin typeface="Times New Roman" pitchFamily="18" charset="0"/>
              </a:endParaRPr>
            </a:p>
          </p:txBody>
        </p:sp>
        <p:grpSp>
          <p:nvGrpSpPr>
            <p:cNvPr id="75781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75782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75783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75784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75785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75786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75787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75788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75789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75790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75791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75792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D2225AC-F1BC-4254-AF8C-02D8F6C0025A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75793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5794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3C50706-9066-4D8A-BCD1-6927B48855CD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579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7579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49E265-FFEF-4D71-BBDC-CF568F48F2F4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B890C62-CEC5-4CE8-8C84-46CF9CF0F3F9}" type="datetimeFigureOut">
              <a:rPr lang="cs-CZ"/>
              <a:pPr/>
              <a:t>19.6.2012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94165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0E5888-34F6-481F-B8DA-7A8B5EFE380D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760147DE-7EFA-4A58-8571-50CF32F7BCEB}" type="datetimeFigureOut">
              <a:rPr lang="cs-CZ"/>
              <a:pPr/>
              <a:t>19.6.2012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62059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11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9011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9011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011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9011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9011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012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9012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2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2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901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901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9012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5EE4379-19D3-4ECE-B948-A61B03274CD2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9012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9012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F6B0B1F-4AF3-4928-8919-F86F1CEB246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6DEA80-A740-4641-94AC-63BD0CD60F53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B16945-F01E-41CC-BA92-CB00C66BF8F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66868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06F331-F8DD-42E6-B349-0768A990EE09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EC565-3ABF-4EC1-B590-EFE67A20AA9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46016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218EE2-7445-4487-B398-BC29C15B2D5D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E2E150-8240-460A-9BA6-5F4D9082979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94705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B2A47B-D539-431E-B8A0-5FB881D426B9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DDF0E0-82D2-4FA9-87A0-3F720688BF6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96828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4C96F7-5F4A-4422-B199-9F12D43974E6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8F985-EDE5-44AA-AD41-FEE3EFFAFCB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63478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8597C3-E6A0-44E1-99E4-E76062E37942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88894C-C08C-4309-B047-25F94CF3199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168293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EF8BFB-E3E4-42B3-AAD1-7C090B786495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9402D-A492-41DC-92D9-BF646E8DE6F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6851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B9E3EC-F8FE-488A-B777-99006978C0B2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7DD19120-646C-47C7-904D-FD7105A3CD21}" type="datetimeFigureOut">
              <a:rPr lang="cs-CZ"/>
              <a:pPr/>
              <a:t>19.6.2012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752431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2BC8CB-ABF8-4FAF-A0F9-0B71F9699036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4F7C9-E341-4863-84E1-188708924C7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042187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76D254-72CC-4E95-B1D5-08BFC022732B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CF79D-53D2-4263-939D-18BA8071A9E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245168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B68F79-FDE5-47FA-B1E6-E7D7F8F8F28B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CC6CE-6960-43D2-9B46-B3402A26847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78932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68FC11-4BB2-4D05-94F4-35DC93F96045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36165BBC-DA72-4457-B097-04828B987CA7}" type="datetimeFigureOut">
              <a:rPr lang="cs-CZ"/>
              <a:pPr/>
              <a:t>19.6.2012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3922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D7908F-0050-4F25-9BEB-F6CAC9CAD3D9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384B64F8-5C27-424C-96B7-793B94237867}" type="datetimeFigureOut">
              <a:rPr lang="cs-CZ"/>
              <a:pPr/>
              <a:t>19.6.2012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31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C3D557-31E9-40F5-9CEC-6317CF74944C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FBCFEC7-A5E3-4E72-8A7E-C5200F145ADC}" type="datetimeFigureOut">
              <a:rPr lang="cs-CZ"/>
              <a:pPr/>
              <a:t>19.6.2012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8192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3997E6-500C-453A-BC16-743725CDB0D6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2A4E6F0A-BF31-4B46-929A-9257390C9D48}" type="datetimeFigureOut">
              <a:rPr lang="cs-CZ"/>
              <a:pPr/>
              <a:t>19.6.2012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3997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FB3760-6B19-4B4C-8BA6-F106F3993070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EE4BEEA-8258-41C1-8C62-97737B0E1D4D}" type="datetimeFigureOut">
              <a:rPr lang="cs-CZ"/>
              <a:pPr/>
              <a:t>19.6.2012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38930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EEEBCB-50B0-4B71-804D-A4B0DBDF746F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72CB16C-0CD6-4918-AEAA-28F6C2FB6477}" type="datetimeFigureOut">
              <a:rPr lang="cs-CZ"/>
              <a:pPr/>
              <a:t>19.6.2012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71093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DDA667-4A0D-4352-8A85-C4319CB97B8E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257198C5-E65C-4CB1-A8D4-0DE7EA8EE4F7}" type="datetimeFigureOut">
              <a:rPr lang="cs-CZ"/>
              <a:pPr/>
              <a:t>19.6.2012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78492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37AD4B3F-27EA-433F-A5C5-10306AC030D5}" type="slidenum">
              <a:rPr lang="cs-CZ"/>
              <a:pPr/>
              <a:t>‹#›</a:t>
            </a:fld>
            <a:endParaRPr lang="cs-CZ"/>
          </a:p>
        </p:txBody>
      </p:sp>
      <p:grpSp>
        <p:nvGrpSpPr>
          <p:cNvPr id="7475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7475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7475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7475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7476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7476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>
                <a:solidFill>
                  <a:schemeClr val="accent2"/>
                </a:solidFill>
              </a:endParaRPr>
            </a:p>
          </p:txBody>
        </p:sp>
        <p:sp>
          <p:nvSpPr>
            <p:cNvPr id="7476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7476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7476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>
                <a:solidFill>
                  <a:schemeClr val="accent2"/>
                </a:solidFill>
              </a:endParaRPr>
            </a:p>
          </p:txBody>
        </p:sp>
        <p:sp>
          <p:nvSpPr>
            <p:cNvPr id="7476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>
                <a:solidFill>
                  <a:schemeClr val="accent2"/>
                </a:solidFill>
              </a:endParaRPr>
            </a:p>
          </p:txBody>
        </p:sp>
      </p:grpSp>
      <p:sp>
        <p:nvSpPr>
          <p:cNvPr id="7476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476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476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4532955F-4B48-49AE-B178-29B67BFD9CFB}" type="datetimeFigureOut">
              <a:rPr lang="cs-CZ"/>
              <a:pPr/>
              <a:t>19.6.2012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8909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8909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890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890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477EE3C3-2936-4399-A755-E035B1D45344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891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891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4AD9F3BC-EDD6-4CF0-A252-6DBD764A0A73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b"/>
          <a:lstStyle/>
          <a:p>
            <a:pPr algn="ctr"/>
            <a:r>
              <a:rPr lang="cs-CZ" sz="7100" b="1" dirty="0" smtClean="0">
                <a:solidFill>
                  <a:schemeClr val="bg1">
                    <a:lumMod val="85000"/>
                  </a:schemeClr>
                </a:solidFill>
              </a:rPr>
              <a:t>Vodík</a:t>
            </a:r>
            <a:endParaRPr lang="cs-CZ" sz="71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dirty="0" smtClean="0"/>
              <a:t>Vypracovala: Mgr. Miroslava Komárová</a:t>
            </a:r>
            <a:endParaRPr lang="cs-CZ" sz="2000" dirty="0"/>
          </a:p>
        </p:txBody>
      </p:sp>
      <p:pic>
        <p:nvPicPr>
          <p:cNvPr id="8" name="Picture 2" descr="C:\Users\trojka\AppData\Local\Microsoft\Windows\Temporary Internet Files\Low\Content.IE5\8UXBBADC\opvk_hor_zakladni_logolink_bar_cz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5500702"/>
            <a:ext cx="5434034" cy="1050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2114544"/>
          </a:xfrm>
        </p:spPr>
        <p:txBody>
          <a:bodyPr/>
          <a:lstStyle/>
          <a:p>
            <a:r>
              <a:rPr lang="cs-CZ" sz="4000" dirty="0" smtClean="0"/>
              <a:t>EU V-2 Ch8</a:t>
            </a:r>
            <a:br>
              <a:rPr lang="cs-CZ" sz="4000" dirty="0" smtClean="0"/>
            </a:br>
            <a:r>
              <a:rPr lang="cs-CZ" sz="4000" dirty="0" smtClean="0"/>
              <a:t>Miroslava Komárová</a:t>
            </a:r>
            <a:br>
              <a:rPr lang="cs-CZ" sz="4000" dirty="0" smtClean="0"/>
            </a:br>
            <a:r>
              <a:rPr lang="cs-CZ" sz="4000" dirty="0" smtClean="0"/>
              <a:t>ZŠ Zákupy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152780"/>
          </a:xfrm>
        </p:spPr>
        <p:txBody>
          <a:bodyPr/>
          <a:lstStyle/>
          <a:p>
            <a:r>
              <a:rPr lang="cs-CZ" sz="2800" dirty="0" smtClean="0"/>
              <a:t>Název</a:t>
            </a:r>
            <a:r>
              <a:rPr lang="cs-CZ" sz="2800" dirty="0" smtClean="0"/>
              <a:t>: Vodík</a:t>
            </a:r>
            <a:endParaRPr lang="cs-CZ" sz="2800" dirty="0" smtClean="0"/>
          </a:p>
          <a:p>
            <a:r>
              <a:rPr lang="cs-CZ" sz="2800" dirty="0" smtClean="0"/>
              <a:t>Cíl: seznámení se s učivem o </a:t>
            </a:r>
            <a:r>
              <a:rPr lang="cs-CZ" sz="2800" dirty="0" smtClean="0"/>
              <a:t>vodíku</a:t>
            </a:r>
            <a:endParaRPr lang="cs-CZ" sz="2800" dirty="0" smtClean="0"/>
          </a:p>
          <a:p>
            <a:r>
              <a:rPr lang="cs-CZ" sz="2800" dirty="0" smtClean="0"/>
              <a:t>Čas: 25 - 30 minut</a:t>
            </a:r>
          </a:p>
          <a:p>
            <a:r>
              <a:rPr lang="cs-CZ" sz="2800" dirty="0" smtClean="0"/>
              <a:t>Pomůcky: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0034" y="714356"/>
            <a:ext cx="8229600" cy="900132"/>
          </a:xfrm>
        </p:spPr>
        <p:txBody>
          <a:bodyPr anchor="ctr"/>
          <a:lstStyle/>
          <a:p>
            <a:pPr algn="ctr"/>
            <a:r>
              <a:rPr lang="cs-CZ" b="1" dirty="0" smtClean="0">
                <a:latin typeface="Arial" charset="0"/>
              </a:rPr>
              <a:t>Vlastnosti</a:t>
            </a:r>
            <a:endParaRPr lang="cs-CZ" b="1" dirty="0">
              <a:latin typeface="Arial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84213" y="2420938"/>
            <a:ext cx="7488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39750" y="2276475"/>
            <a:ext cx="8135938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  <a:buFont typeface="Arial" pitchFamily="34" charset="0"/>
              <a:buChar char="•"/>
            </a:pPr>
            <a:r>
              <a:rPr lang="cs-CZ" sz="2800" dirty="0" smtClean="0"/>
              <a:t> </a:t>
            </a:r>
            <a:r>
              <a:rPr lang="cs-CZ" sz="2800" dirty="0"/>
              <a:t>nejjednodušší prvek PSP</a:t>
            </a:r>
          </a:p>
          <a:p>
            <a:pPr>
              <a:spcBef>
                <a:spcPct val="50000"/>
              </a:spcBef>
              <a:buClr>
                <a:srgbClr val="0033CC"/>
              </a:buClr>
              <a:buFont typeface="Arial" pitchFamily="34" charset="0"/>
              <a:buChar char="•"/>
            </a:pPr>
            <a:r>
              <a:rPr lang="cs-CZ" sz="2800" dirty="0"/>
              <a:t> bezbarvý plyn</a:t>
            </a:r>
          </a:p>
          <a:p>
            <a:pPr>
              <a:spcBef>
                <a:spcPct val="50000"/>
              </a:spcBef>
              <a:buClr>
                <a:srgbClr val="0033CC"/>
              </a:buClr>
              <a:buFont typeface="Arial" pitchFamily="34" charset="0"/>
              <a:buChar char="•"/>
            </a:pPr>
            <a:r>
              <a:rPr lang="cs-CZ" sz="2800" dirty="0"/>
              <a:t> bez zápachu</a:t>
            </a:r>
          </a:p>
          <a:p>
            <a:pPr>
              <a:spcBef>
                <a:spcPct val="50000"/>
              </a:spcBef>
              <a:buClr>
                <a:srgbClr val="0033CC"/>
              </a:buClr>
              <a:buFont typeface="Arial" pitchFamily="34" charset="0"/>
              <a:buChar char="•"/>
            </a:pPr>
            <a:r>
              <a:rPr lang="cs-CZ" sz="2800" dirty="0"/>
              <a:t> hořlavý</a:t>
            </a:r>
          </a:p>
          <a:p>
            <a:pPr>
              <a:spcBef>
                <a:spcPct val="50000"/>
              </a:spcBef>
              <a:buClr>
                <a:srgbClr val="0033CC"/>
              </a:buClr>
              <a:buFont typeface="Arial" pitchFamily="34" charset="0"/>
              <a:buChar char="•"/>
            </a:pPr>
            <a:r>
              <a:rPr lang="cs-CZ" sz="2800" dirty="0"/>
              <a:t> lehčí než vzduch (14 x)</a:t>
            </a:r>
          </a:p>
          <a:p>
            <a:pPr>
              <a:spcBef>
                <a:spcPct val="50000"/>
              </a:spcBef>
              <a:buClr>
                <a:srgbClr val="0033CC"/>
              </a:buClr>
              <a:buFont typeface="Arial" pitchFamily="34" charset="0"/>
              <a:buChar char="•"/>
            </a:pPr>
            <a:r>
              <a:rPr lang="cs-CZ" sz="2800" dirty="0"/>
              <a:t> tvoří dvouatomové molekuly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420938"/>
            <a:ext cx="3439239" cy="3174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4348" y="642918"/>
            <a:ext cx="7793037" cy="1104897"/>
          </a:xfrm>
        </p:spPr>
        <p:txBody>
          <a:bodyPr anchor="ctr"/>
          <a:lstStyle/>
          <a:p>
            <a:pPr algn="ctr"/>
            <a:r>
              <a:rPr lang="cs-CZ" dirty="0" smtClean="0">
                <a:latin typeface="Arial" charset="0"/>
              </a:rPr>
              <a:t>Stavba vodíkového atomu</a:t>
            </a:r>
            <a:endParaRPr lang="cs-CZ" b="1" dirty="0">
              <a:latin typeface="Arial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2214554"/>
            <a:ext cx="8348663" cy="4000528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cs-CZ" sz="2800" dirty="0" smtClean="0">
                <a:latin typeface="Arial" charset="0"/>
              </a:rPr>
              <a:t>- </a:t>
            </a:r>
            <a:r>
              <a:rPr lang="cs-CZ" sz="2800" dirty="0">
                <a:latin typeface="Arial" charset="0"/>
              </a:rPr>
              <a:t>1p</a:t>
            </a:r>
            <a:r>
              <a:rPr lang="cs-CZ" sz="2800" baseline="30000" dirty="0">
                <a:latin typeface="Arial" charset="0"/>
              </a:rPr>
              <a:t>+</a:t>
            </a:r>
            <a:r>
              <a:rPr lang="cs-CZ" sz="2800" dirty="0">
                <a:latin typeface="Arial" charset="0"/>
              </a:rPr>
              <a:t>, 1e</a:t>
            </a:r>
            <a:r>
              <a:rPr lang="cs-CZ" sz="2800" baseline="30000" dirty="0">
                <a:latin typeface="Arial" charset="0"/>
              </a:rPr>
              <a:t>- </a:t>
            </a:r>
            <a:r>
              <a:rPr lang="en-US" sz="2800" dirty="0">
                <a:latin typeface="Arial" charset="0"/>
                <a:cs typeface="Tahoma" pitchFamily="34" charset="0"/>
              </a:rPr>
              <a:t>=&gt;</a:t>
            </a:r>
            <a:r>
              <a:rPr lang="cs-CZ" sz="2800" dirty="0">
                <a:latin typeface="Arial" charset="0"/>
                <a:cs typeface="Tahoma" pitchFamily="34" charset="0"/>
              </a:rPr>
              <a:t> </a:t>
            </a:r>
            <a:r>
              <a:rPr lang="cs-CZ" sz="2800" dirty="0">
                <a:latin typeface="Arial" charset="0"/>
              </a:rPr>
              <a:t>vodíkový kation H</a:t>
            </a:r>
            <a:r>
              <a:rPr lang="cs-CZ" sz="2800" baseline="30000" dirty="0">
                <a:latin typeface="Arial" charset="0"/>
              </a:rPr>
              <a:t>+</a:t>
            </a:r>
            <a:r>
              <a:rPr lang="cs-CZ" sz="2800" dirty="0">
                <a:latin typeface="Arial" charset="0"/>
              </a:rPr>
              <a:t> je proton</a:t>
            </a:r>
          </a:p>
          <a:p>
            <a:pPr marL="533400" indent="-533400">
              <a:buFont typeface="Wingdings" pitchFamily="2" charset="2"/>
              <a:buNone/>
            </a:pPr>
            <a:r>
              <a:rPr lang="cs-CZ" sz="2800" dirty="0">
                <a:latin typeface="Arial" charset="0"/>
              </a:rPr>
              <a:t>- H</a:t>
            </a:r>
            <a:r>
              <a:rPr lang="cs-CZ" sz="2800" baseline="30000" dirty="0">
                <a:latin typeface="Arial" charset="0"/>
              </a:rPr>
              <a:t>0</a:t>
            </a:r>
            <a:r>
              <a:rPr lang="cs-CZ" sz="2800" dirty="0">
                <a:latin typeface="Arial" charset="0"/>
              </a:rPr>
              <a:t> si může valenční vrstvu doplnit o 1e</a:t>
            </a:r>
            <a:r>
              <a:rPr lang="cs-CZ" sz="2800" baseline="30000" dirty="0">
                <a:latin typeface="Arial" charset="0"/>
              </a:rPr>
              <a:t>-</a:t>
            </a:r>
            <a:r>
              <a:rPr lang="cs-CZ" sz="2800" dirty="0">
                <a:latin typeface="Arial" charset="0"/>
              </a:rPr>
              <a:t> </a:t>
            </a:r>
            <a:r>
              <a:rPr lang="en-US" sz="2800" dirty="0">
                <a:latin typeface="Arial" charset="0"/>
                <a:cs typeface="Tahoma" pitchFamily="34" charset="0"/>
              </a:rPr>
              <a:t>=&gt;</a:t>
            </a:r>
            <a:r>
              <a:rPr lang="cs-CZ" sz="2800" dirty="0">
                <a:latin typeface="Arial" charset="0"/>
                <a:cs typeface="Tahoma" pitchFamily="34" charset="0"/>
              </a:rPr>
              <a:t> H</a:t>
            </a:r>
            <a:r>
              <a:rPr lang="cs-CZ" sz="2800" baseline="30000" dirty="0">
                <a:latin typeface="Arial" charset="0"/>
                <a:cs typeface="Tahoma" pitchFamily="34" charset="0"/>
              </a:rPr>
              <a:t>-</a:t>
            </a:r>
            <a:endParaRPr lang="en-US" sz="2800" dirty="0">
              <a:latin typeface="Arial" charset="0"/>
              <a:cs typeface="Tahoma" pitchFamily="34" charset="0"/>
            </a:endParaRPr>
          </a:p>
          <a:p>
            <a:pPr marL="533400" indent="-533400">
              <a:buFont typeface="Wingdings" pitchFamily="2" charset="2"/>
              <a:buNone/>
            </a:pPr>
            <a:endParaRPr lang="cs-CZ" sz="2800" dirty="0">
              <a:latin typeface="Arial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02122"/>
            <a:ext cx="3168352" cy="1901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732786"/>
            <a:ext cx="2857500" cy="278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596" y="500042"/>
            <a:ext cx="7793038" cy="1150685"/>
          </a:xfrm>
        </p:spPr>
        <p:txBody>
          <a:bodyPr anchor="ctr"/>
          <a:lstStyle/>
          <a:p>
            <a:pPr algn="ctr"/>
            <a:r>
              <a:rPr lang="cs-CZ" dirty="0" smtClean="0">
                <a:latin typeface="Arial" charset="0"/>
              </a:rPr>
              <a:t>Použití</a:t>
            </a:r>
            <a:endParaRPr lang="cs-CZ" dirty="0">
              <a:latin typeface="Arial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2249488"/>
            <a:ext cx="8204200" cy="425134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2800" dirty="0" smtClean="0">
                <a:latin typeface="Arial" charset="0"/>
              </a:rPr>
              <a:t>palivo </a:t>
            </a:r>
            <a:r>
              <a:rPr lang="cs-CZ" sz="2800" dirty="0">
                <a:latin typeface="Arial" charset="0"/>
              </a:rPr>
              <a:t>budoucnosti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>
                <a:latin typeface="Arial" charset="0"/>
              </a:rPr>
              <a:t>řezání a sváření kovů (společně s O</a:t>
            </a:r>
            <a:r>
              <a:rPr lang="cs-CZ" sz="2800" baseline="-25000" dirty="0">
                <a:latin typeface="Arial" charset="0"/>
              </a:rPr>
              <a:t>2</a:t>
            </a:r>
            <a:r>
              <a:rPr lang="cs-CZ" sz="2800" dirty="0">
                <a:latin typeface="Arial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>
                <a:latin typeface="Arial" charset="0"/>
              </a:rPr>
              <a:t>ztužování tuků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>
                <a:latin typeface="Arial" charset="0"/>
              </a:rPr>
              <a:t>plnění meteorologických a vojenských sond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>
                <a:latin typeface="Arial" charset="0"/>
              </a:rPr>
              <a:t>výroba benzinu, NH</a:t>
            </a:r>
            <a:r>
              <a:rPr lang="cs-CZ" sz="2800" baseline="-25000" dirty="0">
                <a:latin typeface="Arial" charset="0"/>
              </a:rPr>
              <a:t>3</a:t>
            </a:r>
            <a:r>
              <a:rPr lang="cs-CZ" sz="2800" dirty="0">
                <a:latin typeface="Arial" charset="0"/>
              </a:rPr>
              <a:t>, </a:t>
            </a:r>
            <a:r>
              <a:rPr lang="cs-CZ" sz="2800" dirty="0" err="1">
                <a:latin typeface="Arial" charset="0"/>
              </a:rPr>
              <a:t>HCl</a:t>
            </a:r>
            <a:endParaRPr lang="cs-CZ" sz="2800" dirty="0">
              <a:latin typeface="Arial" charset="0"/>
            </a:endParaRPr>
          </a:p>
          <a:p>
            <a:pPr>
              <a:buFontTx/>
              <a:buChar char="-"/>
            </a:pPr>
            <a:endParaRPr lang="cs-CZ" sz="2800" dirty="0">
              <a:latin typeface="Arial" charset="0"/>
            </a:endParaRPr>
          </a:p>
          <a:p>
            <a:pPr marL="0" indent="0">
              <a:spcBef>
                <a:spcPct val="50000"/>
              </a:spcBef>
              <a:buClrTx/>
              <a:buSzTx/>
              <a:buNone/>
            </a:pPr>
            <a:endParaRPr lang="cs-CZ" sz="2800" dirty="0">
              <a:latin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013176"/>
            <a:ext cx="2094656" cy="1656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4" y="642918"/>
            <a:ext cx="2664296" cy="1944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215</TotalTime>
  <Words>143</Words>
  <Application>Microsoft Office PowerPoint</Application>
  <PresentationFormat>Předvádění na obrazovce (4:3)</PresentationFormat>
  <Paragraphs>28</Paragraphs>
  <Slides>5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Pixel</vt:lpstr>
      <vt:lpstr>Směsice</vt:lpstr>
      <vt:lpstr>Vodík</vt:lpstr>
      <vt:lpstr>EU V-2 Ch8 Miroslava Komárová ZŠ Zákupy</vt:lpstr>
      <vt:lpstr>Vlastnosti</vt:lpstr>
      <vt:lpstr>Stavba vodíkového atomu</vt:lpstr>
      <vt:lpstr>Použití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Líčení</dc:title>
  <dc:creator>Ivanka</dc:creator>
  <cp:lastModifiedBy>admin</cp:lastModifiedBy>
  <cp:revision>41</cp:revision>
  <dcterms:created xsi:type="dcterms:W3CDTF">2010-05-18T14:12:04Z</dcterms:created>
  <dcterms:modified xsi:type="dcterms:W3CDTF">2012-06-19T19:36:34Z</dcterms:modified>
</cp:coreProperties>
</file>