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ov&#225;%20slo&#382;ka\Dokumenty\Slo&#382;en&#233;%20vzduch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40"/>
      <c:rotY val="180"/>
      <c:perspective val="80"/>
    </c:view3D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List1!$E$4</c:f>
              <c:strCache>
                <c:ptCount val="1"/>
                <c:pt idx="0">
                  <c:v>Složení vzduchu</c:v>
                </c:pt>
              </c:strCache>
            </c:strRef>
          </c:tx>
          <c:spPr>
            <a:solidFill>
              <a:srgbClr val="00B050"/>
            </a:solidFill>
          </c:spPr>
          <c:explosion val="50"/>
          <c:dPt>
            <c:idx val="0"/>
            <c:spPr>
              <a:solidFill>
                <a:schemeClr val="bg1"/>
              </a:solidFill>
            </c:spPr>
          </c:dPt>
          <c:dPt>
            <c:idx val="1"/>
            <c:spPr>
              <a:solidFill>
                <a:srgbClr val="00B050"/>
              </a:solidFill>
              <a:effectLst>
                <a:outerShdw blurRad="50800" dist="50800" dir="5400000" algn="ctr" rotWithShape="0">
                  <a:srgbClr val="00B0F0"/>
                </a:outerShdw>
              </a:effectLst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chemeClr val="tx1">
                  <a:lumMod val="95000"/>
                  <a:lumOff val="5000"/>
                </a:schemeClr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0.10145008640404091"/>
                  <c:y val="4.5428454077493102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/>
                </a:pPr>
                <a:endParaRPr lang="cs-CZ"/>
              </a:p>
            </c:txPr>
            <c:showVal val="1"/>
          </c:dLbls>
          <c:cat>
            <c:strRef>
              <c:f>List1!$D$5:$D$10</c:f>
              <c:strCache>
                <c:ptCount val="5"/>
                <c:pt idx="0">
                  <c:v>složka</c:v>
                </c:pt>
                <c:pt idx="1">
                  <c:v>dusík</c:v>
                </c:pt>
                <c:pt idx="2">
                  <c:v>kyslík</c:v>
                </c:pt>
                <c:pt idx="3">
                  <c:v>oxid uhličitý</c:v>
                </c:pt>
                <c:pt idx="4">
                  <c:v>ostatní plyny</c:v>
                </c:pt>
              </c:strCache>
            </c:strRef>
          </c:cat>
          <c:val>
            <c:numRef>
              <c:f>List1!$E$5:$E$10</c:f>
              <c:numCache>
                <c:formatCode>0%</c:formatCode>
                <c:ptCount val="6"/>
                <c:pt idx="0" formatCode="General">
                  <c:v>0</c:v>
                </c:pt>
                <c:pt idx="1">
                  <c:v>0.78</c:v>
                </c:pt>
                <c:pt idx="2">
                  <c:v>0.21000000000000008</c:v>
                </c:pt>
                <c:pt idx="3" formatCode="0.00%">
                  <c:v>3.0000000000000019E-4</c:v>
                </c:pt>
                <c:pt idx="4" formatCode="0.00%">
                  <c:v>9.700000000000002E-3</c:v>
                </c:pt>
              </c:numCache>
            </c:numRef>
          </c:val>
        </c:ser>
        <c:ser>
          <c:idx val="1"/>
          <c:order val="1"/>
          <c:tx>
            <c:strRef>
              <c:f>List1!$F$4</c:f>
              <c:strCache>
                <c:ptCount val="1"/>
              </c:strCache>
            </c:strRef>
          </c:tx>
          <c:explosion val="25"/>
          <c:cat>
            <c:strRef>
              <c:f>List1!$D$5:$D$10</c:f>
              <c:strCache>
                <c:ptCount val="5"/>
                <c:pt idx="0">
                  <c:v>složka</c:v>
                </c:pt>
                <c:pt idx="1">
                  <c:v>dusík</c:v>
                </c:pt>
                <c:pt idx="2">
                  <c:v>kyslík</c:v>
                </c:pt>
                <c:pt idx="3">
                  <c:v>oxid uhličitý</c:v>
                </c:pt>
                <c:pt idx="4">
                  <c:v>ostatní plyny</c:v>
                </c:pt>
              </c:strCache>
            </c:strRef>
          </c:cat>
          <c:val>
            <c:numRef>
              <c:f>List1!$F$5:$F$10</c:f>
              <c:numCache>
                <c:formatCode>General</c:formatCode>
                <c:ptCount val="6"/>
              </c:numCache>
            </c:numRef>
          </c:val>
        </c:ser>
      </c:pie3DChart>
      <c:spPr>
        <a:solidFill>
          <a:srgbClr val="FFFF99"/>
        </a:solidFill>
      </c:spPr>
    </c:plotArea>
    <c:legend>
      <c:legendPos val="tr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72637870791208026"/>
          <c:y val="3.1889226360469772E-2"/>
          <c:w val="0.26670497635392354"/>
          <c:h val="0.35734532551153808"/>
        </c:manualLayout>
      </c:layout>
      <c:spPr>
        <a:solidFill>
          <a:schemeClr val="accent6">
            <a:lumMod val="60000"/>
            <a:lumOff val="40000"/>
          </a:schemeClr>
        </a:solidFill>
        <a:ln>
          <a:solidFill>
            <a:schemeClr val="accent2">
              <a:lumMod val="75000"/>
            </a:schemeClr>
          </a:solidFill>
        </a:ln>
      </c:spPr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F29A129-1773-46B8-8698-DE5C701FDADD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6D3C39E-7C7C-4A12-A461-FFBC56D39EF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Kyslík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500702"/>
            <a:ext cx="5434034" cy="105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20002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EU V-2 Ch8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Miroslava Komárová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3431288"/>
          </a:xfrm>
        </p:spPr>
        <p:txBody>
          <a:bodyPr/>
          <a:lstStyle/>
          <a:p>
            <a:r>
              <a:rPr lang="cs-CZ" dirty="0" smtClean="0"/>
              <a:t>Název: </a:t>
            </a:r>
            <a:r>
              <a:rPr lang="cs-CZ" dirty="0" smtClean="0"/>
              <a:t>Kyslík</a:t>
            </a:r>
            <a:endParaRPr lang="cs-CZ" dirty="0" smtClean="0"/>
          </a:p>
          <a:p>
            <a:r>
              <a:rPr lang="cs-CZ" dirty="0" smtClean="0"/>
              <a:t>Cíl: seznámení se s učivem o </a:t>
            </a:r>
            <a:r>
              <a:rPr lang="cs-CZ" dirty="0" smtClean="0"/>
              <a:t>kyslíku</a:t>
            </a:r>
            <a:endParaRPr lang="cs-CZ" dirty="0" smtClean="0"/>
          </a:p>
          <a:p>
            <a:r>
              <a:rPr lang="cs-CZ" dirty="0" smtClean="0"/>
              <a:t>Čas: 25 - 30 minut</a:t>
            </a:r>
          </a:p>
          <a:p>
            <a:r>
              <a:rPr lang="cs-CZ" dirty="0" smtClean="0"/>
              <a:t>Pomůcky: interaktivní </a:t>
            </a:r>
            <a:r>
              <a:rPr lang="cs-CZ" dirty="0" smtClean="0"/>
              <a:t>tabule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cs-CZ" dirty="0" smtClean="0"/>
              <a:t>Výskyt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/>
          <a:lstStyle/>
          <a:p>
            <a:pPr marL="914400" lvl="2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Volný</a:t>
            </a:r>
          </a:p>
          <a:p>
            <a:r>
              <a:rPr lang="cs-CZ" dirty="0" smtClean="0">
                <a:latin typeface="Calibri" pitchFamily="34" charset="0"/>
              </a:rPr>
              <a:t>21% ve vzduchu- O</a:t>
            </a:r>
            <a:r>
              <a:rPr lang="cs-CZ" dirty="0" smtClean="0">
                <a:latin typeface="Calibri" pitchFamily="34" charset="0"/>
                <a:cs typeface="Calibri"/>
              </a:rPr>
              <a:t>₂</a:t>
            </a:r>
          </a:p>
          <a:p>
            <a:r>
              <a:rPr lang="cs-CZ" dirty="0" smtClean="0">
                <a:latin typeface="Calibri"/>
                <a:cs typeface="Calibri"/>
              </a:rPr>
              <a:t>Ve vyšších vrstvách atmosféry  ozón O₃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      Vázaný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latin typeface="Calibri" pitchFamily="34" charset="0"/>
              </a:rPr>
              <a:t>Ve vodě H</a:t>
            </a:r>
            <a:r>
              <a:rPr lang="cs-CZ" dirty="0" smtClean="0">
                <a:latin typeface="Calibri" pitchFamily="34" charset="0"/>
                <a:cs typeface="Calibri"/>
              </a:rPr>
              <a:t>₂O</a:t>
            </a:r>
          </a:p>
          <a:p>
            <a:r>
              <a:rPr lang="cs-CZ" dirty="0" smtClean="0">
                <a:latin typeface="Calibri"/>
                <a:cs typeface="Calibri"/>
              </a:rPr>
              <a:t>V </a:t>
            </a:r>
            <a:r>
              <a:rPr lang="cs-CZ" dirty="0" smtClean="0">
                <a:latin typeface="Calibri"/>
                <a:cs typeface="Calibri"/>
              </a:rPr>
              <a:t>minerálech - oxidech, uhličitanech</a:t>
            </a:r>
            <a:r>
              <a:rPr lang="cs-CZ" dirty="0" smtClean="0">
                <a:latin typeface="Calibri"/>
                <a:cs typeface="Calibri"/>
              </a:rPr>
              <a:t>, </a:t>
            </a:r>
            <a:r>
              <a:rPr lang="cs-CZ" dirty="0" smtClean="0">
                <a:latin typeface="Calibri"/>
                <a:cs typeface="Calibri"/>
              </a:rPr>
              <a:t>křemičitanech, </a:t>
            </a:r>
            <a:r>
              <a:rPr lang="cs-CZ" dirty="0" smtClean="0">
                <a:latin typeface="Calibri"/>
                <a:cs typeface="Calibri"/>
              </a:rPr>
              <a:t>síranech aj</a:t>
            </a:r>
            <a:r>
              <a:rPr lang="cs-CZ" dirty="0" smtClean="0">
                <a:latin typeface="Calibri"/>
                <a:cs typeface="Calibri"/>
              </a:rPr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cs-CZ" dirty="0" smtClean="0"/>
              <a:t>Složení vzduchu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78 % </a:t>
            </a:r>
            <a:r>
              <a:rPr lang="cs-CZ" dirty="0" smtClean="0">
                <a:latin typeface="Calibri" pitchFamily="34" charset="0"/>
              </a:rPr>
              <a:t>dusíku</a:t>
            </a:r>
          </a:p>
          <a:p>
            <a:r>
              <a:rPr lang="cs-CZ" dirty="0" smtClean="0">
                <a:latin typeface="Calibri" pitchFamily="34" charset="0"/>
              </a:rPr>
              <a:t>21 </a:t>
            </a:r>
            <a:r>
              <a:rPr lang="cs-CZ" dirty="0" smtClean="0">
                <a:latin typeface="Calibri" pitchFamily="34" charset="0"/>
              </a:rPr>
              <a:t>% </a:t>
            </a:r>
            <a:r>
              <a:rPr lang="cs-CZ" dirty="0" smtClean="0">
                <a:latin typeface="Calibri" pitchFamily="34" charset="0"/>
              </a:rPr>
              <a:t>kyslíku</a:t>
            </a:r>
          </a:p>
          <a:p>
            <a:r>
              <a:rPr lang="cs-CZ" dirty="0" smtClean="0">
                <a:latin typeface="Calibri" pitchFamily="34" charset="0"/>
              </a:rPr>
              <a:t>0,03 </a:t>
            </a:r>
            <a:r>
              <a:rPr lang="cs-CZ" dirty="0" smtClean="0">
                <a:latin typeface="Calibri" pitchFamily="34" charset="0"/>
              </a:rPr>
              <a:t>% oxid </a:t>
            </a:r>
            <a:r>
              <a:rPr lang="cs-CZ" dirty="0" smtClean="0">
                <a:latin typeface="Calibri" pitchFamily="34" charset="0"/>
              </a:rPr>
              <a:t>uhličitý</a:t>
            </a:r>
          </a:p>
          <a:p>
            <a:r>
              <a:rPr lang="cs-CZ" dirty="0" smtClean="0">
                <a:latin typeface="Calibri" pitchFamily="34" charset="0"/>
              </a:rPr>
              <a:t>zbytek </a:t>
            </a:r>
            <a:r>
              <a:rPr lang="cs-CZ" dirty="0" smtClean="0">
                <a:latin typeface="Calibri" pitchFamily="34" charset="0"/>
              </a:rPr>
              <a:t>ostatní plyny </a:t>
            </a: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  (</a:t>
            </a:r>
            <a:r>
              <a:rPr lang="cs-CZ" dirty="0" smtClean="0">
                <a:latin typeface="Calibri" pitchFamily="34" charset="0"/>
              </a:rPr>
              <a:t>neon, argon, aj</a:t>
            </a:r>
            <a:r>
              <a:rPr lang="cs-CZ" dirty="0" smtClean="0">
                <a:latin typeface="Calibri" pitchFamily="34" charset="0"/>
              </a:rPr>
              <a:t>.)</a:t>
            </a:r>
            <a:endParaRPr lang="cs-CZ" dirty="0" smtClean="0">
              <a:latin typeface="Calibri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xmlns="" val="3605035946"/>
              </p:ext>
            </p:extLst>
          </p:nvPr>
        </p:nvGraphicFramePr>
        <p:xfrm>
          <a:off x="4000496" y="2071678"/>
          <a:ext cx="4961142" cy="4583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cs-CZ" dirty="0" smtClean="0"/>
              <a:t>Vlastnosti kyslíku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Barva: bez barvy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Skupenství: plyn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Zápach: bez zápachu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Rozpustnost: ve vodě málo rozpustný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Teplota tání:   - 218,4°C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Teplota varu:   - 183°C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Kapalný má modrou barvu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Nezbytný k dýchání, podporuje hoření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Hustota: větší než vzduch</a:t>
            </a:r>
            <a:endParaRPr lang="cs-CZ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8596" y="1857364"/>
            <a:ext cx="8229600" cy="46457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/>
          <a:lstStyle/>
          <a:p>
            <a:r>
              <a:rPr lang="cs-CZ" dirty="0" smtClean="0"/>
              <a:t>Reaktivnost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431420"/>
          </a:xfrm>
        </p:spPr>
        <p:txBody>
          <a:bodyPr/>
          <a:lstStyle/>
          <a:p>
            <a:r>
              <a:rPr lang="cs-CZ" u="sng" dirty="0" smtClean="0"/>
              <a:t>Za nižší teploty</a:t>
            </a:r>
          </a:p>
          <a:p>
            <a:pPr>
              <a:buNone/>
            </a:pPr>
            <a:r>
              <a:rPr lang="cs-CZ" dirty="0" smtClean="0"/>
              <a:t>  - méně </a:t>
            </a:r>
            <a:r>
              <a:rPr lang="cs-CZ" dirty="0" smtClean="0"/>
              <a:t>reaktivní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u="sng" dirty="0" smtClean="0"/>
              <a:t>Za vyšší teploty</a:t>
            </a:r>
          </a:p>
          <a:p>
            <a:pPr>
              <a:buNone/>
            </a:pPr>
            <a:r>
              <a:rPr lang="cs-CZ" dirty="0" smtClean="0"/>
              <a:t>  - slučuje </a:t>
            </a:r>
            <a:r>
              <a:rPr lang="cs-CZ" dirty="0" smtClean="0"/>
              <a:t>se přímo se všemi prvky  s výjimkou vzácných plynů, halogenů, kovů platinových, stříbra a zlata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kyslíku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Kyslíkové přístroje- horolezci, potápěči v nemocnici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Autogenní svařování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Výroba železa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Výroba oceli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Pohon pro raketové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  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motory</a:t>
            </a:r>
            <a:endParaRPr lang="cs-CZ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6179" y="3429000"/>
            <a:ext cx="4637281" cy="261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</TotalTime>
  <Words>186</Words>
  <Application>Microsoft Office PowerPoint</Application>
  <PresentationFormat>Předvádění na obrazovce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Urbanistický</vt:lpstr>
      <vt:lpstr>Kyslík</vt:lpstr>
      <vt:lpstr>EU V-2 Ch8 Miroslava Komárová ZŠ Zákupy</vt:lpstr>
      <vt:lpstr>Výskyt</vt:lpstr>
      <vt:lpstr>Složení vzduchu</vt:lpstr>
      <vt:lpstr>Vlastnosti kyslíku</vt:lpstr>
      <vt:lpstr>Reaktivnost</vt:lpstr>
      <vt:lpstr>Použití kyslíku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Kyslík</dc:title>
  <dc:creator>admin</dc:creator>
  <cp:lastModifiedBy>admin</cp:lastModifiedBy>
  <cp:revision>2</cp:revision>
  <dcterms:created xsi:type="dcterms:W3CDTF">2012-06-19T19:38:44Z</dcterms:created>
  <dcterms:modified xsi:type="dcterms:W3CDTF">2012-06-19T19:51:54Z</dcterms:modified>
</cp:coreProperties>
</file>