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764" r:id="rId2"/>
  </p:sldMasterIdLst>
  <p:notesMasterIdLst>
    <p:notesMasterId r:id="rId9"/>
  </p:notesMasterIdLst>
  <p:handoutMasterIdLst>
    <p:handoutMasterId r:id="rId10"/>
  </p:handoutMasterIdLst>
  <p:sldIdLst>
    <p:sldId id="256" r:id="rId3"/>
    <p:sldId id="274" r:id="rId4"/>
    <p:sldId id="271" r:id="rId5"/>
    <p:sldId id="272" r:id="rId6"/>
    <p:sldId id="273" r:id="rId7"/>
    <p:sldId id="258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08" autoAdjust="0"/>
    <p:restoredTop sz="9466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10A0EF0-EA41-45C3-B547-9CD467091062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F7166C0-6246-4E33-A48D-52596348E47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6076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56DDA02-A3C2-49CA-A6E4-F3C8750F2DAA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3D85D89-7F58-496E-89F5-049028DB7F3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25668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http://lacko.wz.cz/fyzosmicka.php</a:t>
            </a: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9011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901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01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901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011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012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12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01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901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901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DF9299D-2C3F-401B-B321-181B8F8E783B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901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2884D5B-83CB-4281-8E94-592D922EFA3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00E0A-9EEC-4D83-9004-335AA98494B6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6BB62-2450-4BF6-B67C-9C25D2945E1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6150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72922F-FB07-4C23-B63F-8956A47E4291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4F46D-2E72-418B-A589-3356E7478F2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6080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50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445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445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5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0445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445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5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45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45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44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44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0446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5C68945-D22F-4F94-ABF9-68A56593B8BD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10446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DEF049E-5445-458D-8D48-29D624834F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59CC1E-20DE-48AE-82F6-FB5BD18D256F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3240F-0F4F-4A5A-9089-13763D12B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4077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8A559F-3C2D-4233-A00A-D6E1530C13EB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A7FF0-96CD-407D-AD0A-11352A44021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22789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D9D537-3B2B-483D-B415-68A96D6A027D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010BE-A719-472A-8087-CFF6EA3E97E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3741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3BA53B-7CF2-458C-9859-AA0E209F8444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34CB6-D740-435B-A16D-C9EDA93299D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25259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C27032-0014-4C5E-8983-E859684B9447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D0CE0-4DB1-4F38-AEFF-77F337D0CA0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605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DC0FC8-4D83-4937-B8FE-46E467213DAC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96568-5E1E-4B7A-B106-059FB6606F5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34484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18DCE1-6C71-46CD-A26A-E81168162E90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03AB2-6169-411E-BB94-E4772D42593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458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BEF1-7AAE-44AA-94D4-99C02B931CE6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7E4B2-EBBA-430E-966C-436A3B65289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85157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C4E3B7-174F-4AF8-BB8C-69F4104B960D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691EF-E9A6-4BB2-A494-A4E7D6AAD6F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914292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13C357-4FCC-4F75-BB87-3233E2BF6521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4A4B7-722B-4280-804A-3A9C8F90301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238499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3E9F4C-2C86-48BA-BAFF-A351FD97B49B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909C4-AB57-495E-B438-BEB788A44E3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7632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71B9B7-A07A-4522-A8C8-AAD5FCB7AF6C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7B2B7-29B5-4E51-B72C-AD47AAAC9BF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99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F2A8B1-7CC5-4CD6-8B90-E4EC24FEADC3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89220-15D7-4C08-85BA-D147D44A128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11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BF3A58-0694-4F62-A6F6-32702439C5DE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B9E47-0B50-42CE-B5E9-8BF09A8A8A3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88588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BFCD87-0FB8-4299-BB88-DD5DC6B1FA1E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BD68D-2106-4BC1-889C-434CC7941A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4697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9A87E1-6531-4996-B090-B1D431AB4E7B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5248A-88F5-4B81-84C4-B8877CF9D89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386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71A66A-401E-483B-A543-0B301ED7F891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3A7D6-8249-48D5-9652-1782A006783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2483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8E827F-8C35-4712-AD0B-393AE7FD3CFB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15510-DF0C-43A3-8151-C3CA3014CB1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4496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890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90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90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B26E96E6-C9D6-469B-AC06-2C5ABB8BEB55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891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891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61A1A1F6-40FD-4681-B2F7-EBF7DF7C41D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 sz="2400">
              <a:latin typeface="Tahoma" pitchFamily="34" charset="0"/>
            </a:endParaRPr>
          </a:p>
        </p:txBody>
      </p:sp>
      <p:sp>
        <p:nvSpPr>
          <p:cNvPr id="1034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4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4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97F16181-03EB-4E79-AE57-9DC0C1C79AD6}" type="datetimeFigureOut">
              <a:rPr lang="cs-CZ"/>
              <a:pPr/>
              <a:t>19.6.2012</a:t>
            </a:fld>
            <a:endParaRPr lang="cs-CZ"/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47E4E49-78B4-4F6D-8767-6959EA12AB5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6600" b="1" dirty="0" smtClean="0">
                <a:latin typeface="Arial" charset="0"/>
              </a:rPr>
              <a:t>Sloučeniny</a:t>
            </a:r>
            <a:endParaRPr lang="cs-CZ" sz="6600" b="1" dirty="0">
              <a:latin typeface="Arial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00122"/>
          </a:xfrm>
        </p:spPr>
        <p:txBody>
          <a:bodyPr/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8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5500702"/>
            <a:ext cx="5434034" cy="105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793037" cy="2357431"/>
          </a:xfrm>
        </p:spPr>
        <p:txBody>
          <a:bodyPr/>
          <a:lstStyle/>
          <a:p>
            <a:r>
              <a:rPr lang="cs-CZ" sz="4000" dirty="0" smtClean="0">
                <a:solidFill>
                  <a:schemeClr val="tx1"/>
                </a:solidFill>
              </a:rPr>
              <a:t>EU V-2 Ch8</a:t>
            </a:r>
            <a:br>
              <a:rPr lang="cs-CZ" sz="4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>Miroslava Komárová</a:t>
            </a:r>
            <a:br>
              <a:rPr lang="cs-CZ" sz="4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>ZŠ Zákupy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2714620"/>
            <a:ext cx="7772400" cy="3417892"/>
          </a:xfrm>
        </p:spPr>
        <p:txBody>
          <a:bodyPr/>
          <a:lstStyle/>
          <a:p>
            <a:r>
              <a:rPr lang="cs-CZ" sz="2800" dirty="0" smtClean="0"/>
              <a:t>Název: </a:t>
            </a:r>
            <a:r>
              <a:rPr lang="cs-CZ" sz="2800" dirty="0" smtClean="0"/>
              <a:t>Sloučeniny</a:t>
            </a:r>
            <a:endParaRPr lang="cs-CZ" sz="2800" dirty="0" smtClean="0"/>
          </a:p>
          <a:p>
            <a:r>
              <a:rPr lang="cs-CZ" sz="2800" dirty="0" smtClean="0"/>
              <a:t>Cíl: seznámení se s učivem o </a:t>
            </a:r>
            <a:r>
              <a:rPr lang="cs-CZ" sz="2800" dirty="0" smtClean="0"/>
              <a:t>sloučeninách</a:t>
            </a:r>
            <a:endParaRPr lang="cs-CZ" sz="2800" dirty="0" smtClean="0"/>
          </a:p>
          <a:p>
            <a:r>
              <a:rPr lang="cs-CZ" sz="2800" dirty="0" smtClean="0"/>
              <a:t>Čas: 25 - 30 minut</a:t>
            </a:r>
          </a:p>
          <a:p>
            <a:r>
              <a:rPr lang="cs-CZ" sz="2800" dirty="0" smtClean="0"/>
              <a:t>Pomůcky: interaktivní </a:t>
            </a:r>
            <a:r>
              <a:rPr lang="cs-CZ" sz="2800" dirty="0" smtClean="0"/>
              <a:t>tabule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428604"/>
            <a:ext cx="8229600" cy="1068410"/>
          </a:xfrm>
        </p:spPr>
        <p:txBody>
          <a:bodyPr anchor="ctr"/>
          <a:lstStyle/>
          <a:p>
            <a:pPr algn="ctr"/>
            <a:r>
              <a:rPr lang="cs-CZ" b="1" dirty="0" smtClean="0">
                <a:latin typeface="Arial" charset="0"/>
              </a:rPr>
              <a:t>Chemická vazba</a:t>
            </a:r>
            <a:endParaRPr lang="cs-CZ" b="1" dirty="0">
              <a:latin typeface="Arial" charset="0"/>
            </a:endParaRPr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684213" y="2420938"/>
            <a:ext cx="7488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539750" y="2071677"/>
            <a:ext cx="8135938" cy="4293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 smtClean="0"/>
              <a:t>chemické </a:t>
            </a:r>
            <a:r>
              <a:rPr lang="cs-CZ" sz="2600" dirty="0"/>
              <a:t>látky se skládají </a:t>
            </a:r>
            <a:r>
              <a:rPr lang="cs-CZ" sz="2600" dirty="0" smtClean="0"/>
              <a:t>z atomů</a:t>
            </a:r>
            <a:r>
              <a:rPr lang="cs-CZ" sz="2600" dirty="0"/>
              <a:t>, které jsou k sobě vázány silami – tzv. chemickou vazbou a vytvářejí molekuly</a:t>
            </a:r>
          </a:p>
          <a:p>
            <a:pPr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 smtClean="0"/>
              <a:t>je síla</a:t>
            </a:r>
            <a:r>
              <a:rPr lang="cs-CZ" sz="2600" dirty="0"/>
              <a:t>, která spojuje atomy v molekulách, tj. vzniká spojením atomů pomocí valenčních elektronů</a:t>
            </a:r>
          </a:p>
          <a:p>
            <a:pPr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/>
              <a:t>schopnost atomu přitahovat elektrony chemické vazby = </a:t>
            </a:r>
            <a:r>
              <a:rPr lang="cs-CZ" sz="2600" i="1" dirty="0"/>
              <a:t>elektronegativita</a:t>
            </a:r>
          </a:p>
          <a:p>
            <a:pPr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/>
              <a:t>molekula – částice chemické látky složená ze dvou nebo více sloučených atomů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642918"/>
            <a:ext cx="7793038" cy="841375"/>
          </a:xfrm>
        </p:spPr>
        <p:txBody>
          <a:bodyPr/>
          <a:lstStyle/>
          <a:p>
            <a:pPr algn="ctr"/>
            <a:r>
              <a:rPr lang="cs-CZ" dirty="0" smtClean="0">
                <a:latin typeface="Arial" charset="0"/>
              </a:rPr>
              <a:t>Typy chemických vazeb</a:t>
            </a:r>
            <a:endParaRPr lang="cs-CZ" b="1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2285992"/>
            <a:ext cx="8669368" cy="4383096"/>
          </a:xfrm>
        </p:spPr>
        <p:txBody>
          <a:bodyPr/>
          <a:lstStyle/>
          <a:p>
            <a:pPr marL="609600" indent="-609600">
              <a:spcBef>
                <a:spcPct val="50000"/>
              </a:spcBef>
              <a:buClr>
                <a:srgbClr val="0033CC"/>
              </a:buClr>
              <a:buSzTx/>
              <a:buFont typeface="Wingdings" pitchFamily="2" charset="2"/>
              <a:buChar char="§"/>
            </a:pPr>
            <a:r>
              <a:rPr lang="cs-CZ" sz="2800" dirty="0" smtClean="0">
                <a:latin typeface="Arial" charset="0"/>
              </a:rPr>
              <a:t>určíme </a:t>
            </a:r>
            <a:r>
              <a:rPr lang="cs-CZ" sz="2800" dirty="0">
                <a:latin typeface="Arial" charset="0"/>
              </a:rPr>
              <a:t>podle rozdílu elektronegativit </a:t>
            </a:r>
            <a:r>
              <a:rPr lang="cs-CZ" sz="2800" dirty="0" smtClean="0">
                <a:latin typeface="Arial" charset="0"/>
              </a:rPr>
              <a:t>atomů</a:t>
            </a:r>
          </a:p>
          <a:p>
            <a:pPr marL="609600" indent="-609600">
              <a:spcBef>
                <a:spcPct val="50000"/>
              </a:spcBef>
              <a:buClr>
                <a:srgbClr val="0033CC"/>
              </a:buClr>
              <a:buSzTx/>
              <a:buNone/>
            </a:pPr>
            <a:endParaRPr lang="cs-CZ" sz="2800" dirty="0">
              <a:latin typeface="Arial" charset="0"/>
            </a:endParaRPr>
          </a:p>
          <a:p>
            <a:pPr marL="609600" indent="-609600"/>
            <a:r>
              <a:rPr lang="cs-CZ" sz="2800" i="1" dirty="0">
                <a:solidFill>
                  <a:srgbClr val="00B050"/>
                </a:solidFill>
                <a:latin typeface="Arial" charset="0"/>
              </a:rPr>
              <a:t>nepolární vazba</a:t>
            </a:r>
            <a:r>
              <a:rPr lang="cs-CZ" sz="2800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cs-CZ" sz="2800" dirty="0">
                <a:latin typeface="Arial" charset="0"/>
              </a:rPr>
              <a:t>– vazba mezi stejnými atomy nebo atomy s rozdílem elektronegativit </a:t>
            </a:r>
            <a:r>
              <a:rPr lang="cs-CZ" sz="2800" dirty="0" smtClean="0">
                <a:latin typeface="Arial" charset="0"/>
              </a:rPr>
              <a:t>0 - </a:t>
            </a:r>
            <a:r>
              <a:rPr lang="cs-CZ" sz="2800" dirty="0" err="1" smtClean="0">
                <a:latin typeface="Arial" charset="0"/>
              </a:rPr>
              <a:t>0</a:t>
            </a:r>
            <a:r>
              <a:rPr lang="cs-CZ" sz="2800" dirty="0" smtClean="0">
                <a:latin typeface="Arial" charset="0"/>
              </a:rPr>
              <a:t>,4</a:t>
            </a:r>
            <a:endParaRPr lang="cs-CZ" sz="2800" dirty="0">
              <a:latin typeface="Arial" charset="0"/>
            </a:endParaRPr>
          </a:p>
          <a:p>
            <a:pPr marL="609600" indent="-609600"/>
            <a:r>
              <a:rPr lang="cs-CZ" sz="2800" i="1" dirty="0">
                <a:solidFill>
                  <a:srgbClr val="00B050"/>
                </a:solidFill>
                <a:latin typeface="Arial" charset="0"/>
              </a:rPr>
              <a:t>polární vazba</a:t>
            </a:r>
            <a:r>
              <a:rPr lang="cs-CZ" sz="2800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cs-CZ" sz="2800" dirty="0">
                <a:latin typeface="Arial" charset="0"/>
              </a:rPr>
              <a:t>– vazba mezi atomy s rozdílem elektronegativit </a:t>
            </a:r>
            <a:r>
              <a:rPr lang="cs-CZ" sz="2800" dirty="0" smtClean="0">
                <a:latin typeface="Arial" charset="0"/>
              </a:rPr>
              <a:t>0,4 - 1,7</a:t>
            </a:r>
            <a:endParaRPr lang="cs-CZ" sz="2800" dirty="0">
              <a:latin typeface="Arial" charset="0"/>
            </a:endParaRPr>
          </a:p>
          <a:p>
            <a:pPr marL="609600" indent="-609600"/>
            <a:r>
              <a:rPr lang="cs-CZ" sz="2800" i="1" dirty="0">
                <a:solidFill>
                  <a:srgbClr val="00B050"/>
                </a:solidFill>
                <a:latin typeface="Arial" charset="0"/>
              </a:rPr>
              <a:t>iontová vazba</a:t>
            </a:r>
            <a:r>
              <a:rPr lang="cs-CZ" sz="2800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cs-CZ" sz="2800" dirty="0">
                <a:latin typeface="Arial" charset="0"/>
              </a:rPr>
              <a:t>– vazba mezi atomy se rozdílem elektronegativit větší než 1,7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7793038" cy="912813"/>
          </a:xfrm>
        </p:spPr>
        <p:txBody>
          <a:bodyPr/>
          <a:lstStyle/>
          <a:p>
            <a:pPr algn="ctr"/>
            <a:r>
              <a:rPr lang="cs-CZ" dirty="0" smtClean="0">
                <a:latin typeface="Arial" charset="0"/>
              </a:rPr>
              <a:t>Složení molekul</a:t>
            </a:r>
            <a:endParaRPr lang="cs-CZ" b="1" dirty="0">
              <a:latin typeface="Arial" charset="0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2071678"/>
            <a:ext cx="8455054" cy="4572032"/>
          </a:xfrm>
        </p:spPr>
        <p:txBody>
          <a:bodyPr/>
          <a:lstStyle/>
          <a:p>
            <a:r>
              <a:rPr lang="cs-CZ" sz="2800" dirty="0" smtClean="0">
                <a:latin typeface="Arial" charset="0"/>
              </a:rPr>
              <a:t>většina </a:t>
            </a:r>
            <a:r>
              <a:rPr lang="cs-CZ" sz="2800" dirty="0">
                <a:latin typeface="Arial" charset="0"/>
              </a:rPr>
              <a:t>molekul se skládá z atomů různých </a:t>
            </a:r>
            <a:r>
              <a:rPr lang="cs-CZ" sz="2800" dirty="0" smtClean="0">
                <a:latin typeface="Arial" charset="0"/>
              </a:rPr>
              <a:t>prvků</a:t>
            </a:r>
          </a:p>
          <a:p>
            <a:r>
              <a:rPr lang="cs-CZ" sz="2800" dirty="0" smtClean="0">
                <a:latin typeface="Arial" charset="0"/>
              </a:rPr>
              <a:t>chemická </a:t>
            </a:r>
            <a:r>
              <a:rPr lang="cs-CZ" sz="2800" dirty="0">
                <a:latin typeface="Arial" charset="0"/>
              </a:rPr>
              <a:t>látka vzniklá sloučením atomů různých prvků se nazývá </a:t>
            </a:r>
            <a:r>
              <a:rPr lang="cs-CZ" sz="2800" b="1" dirty="0">
                <a:latin typeface="Arial" charset="0"/>
              </a:rPr>
              <a:t>chemická sloučenina</a:t>
            </a:r>
            <a:endParaRPr lang="en-US" sz="2800" b="1" dirty="0">
              <a:latin typeface="Arial" charset="0"/>
            </a:endParaRPr>
          </a:p>
        </p:txBody>
      </p:sp>
      <p:pic>
        <p:nvPicPr>
          <p:cNvPr id="7170" name="Picture 2" descr="http://lacko.wz.cz/obrz_vyuka/H2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4143380"/>
            <a:ext cx="3305175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7224" y="357166"/>
            <a:ext cx="7793037" cy="1293834"/>
          </a:xfrm>
        </p:spPr>
        <p:txBody>
          <a:bodyPr anchor="ctr"/>
          <a:lstStyle/>
          <a:p>
            <a:pPr algn="ctr"/>
            <a:r>
              <a:rPr lang="cs-CZ" dirty="0" smtClean="0">
                <a:latin typeface="Arial" charset="0"/>
              </a:rPr>
              <a:t>Dělení chemických sloučenin</a:t>
            </a:r>
            <a:endParaRPr lang="cs-CZ" b="1" dirty="0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143116"/>
            <a:ext cx="8134349" cy="436882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sz="2800" dirty="0" smtClean="0">
                <a:latin typeface="Arial" charset="0"/>
              </a:rPr>
              <a:t>A</a:t>
            </a:r>
            <a:r>
              <a:rPr lang="cs-CZ" sz="2800" dirty="0">
                <a:latin typeface="Arial" charset="0"/>
              </a:rPr>
              <a:t>) </a:t>
            </a:r>
            <a:r>
              <a:rPr lang="cs-CZ" sz="2800" b="1" dirty="0">
                <a:latin typeface="Arial" charset="0"/>
              </a:rPr>
              <a:t>podle původu</a:t>
            </a:r>
          </a:p>
          <a:p>
            <a:pPr marL="609600" indent="-609600">
              <a:buFont typeface="Wingdings" pitchFamily="2" charset="2"/>
              <a:buChar char="§"/>
            </a:pPr>
            <a:r>
              <a:rPr lang="cs-CZ" sz="2800" dirty="0">
                <a:latin typeface="Arial" charset="0"/>
              </a:rPr>
              <a:t>anorganické – voda, oxid uhličitý, kyselina sírová …</a:t>
            </a:r>
          </a:p>
          <a:p>
            <a:pPr marL="609600" indent="-609600">
              <a:buFont typeface="Wingdings" pitchFamily="2" charset="2"/>
              <a:buChar char="§"/>
            </a:pPr>
            <a:r>
              <a:rPr lang="cs-CZ" sz="2800" dirty="0">
                <a:latin typeface="Arial" charset="0"/>
              </a:rPr>
              <a:t>organické – </a:t>
            </a:r>
            <a:r>
              <a:rPr lang="cs-CZ" sz="2800" dirty="0" err="1">
                <a:latin typeface="Arial" charset="0"/>
              </a:rPr>
              <a:t>ethanol</a:t>
            </a:r>
            <a:r>
              <a:rPr lang="cs-CZ" sz="2800" dirty="0">
                <a:latin typeface="Arial" charset="0"/>
              </a:rPr>
              <a:t>, bílkoviny, vitaminy …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800" dirty="0">
                <a:latin typeface="Arial" charset="0"/>
              </a:rPr>
              <a:t>B) </a:t>
            </a:r>
            <a:r>
              <a:rPr lang="cs-CZ" sz="2800" b="1" dirty="0">
                <a:latin typeface="Arial" charset="0"/>
              </a:rPr>
              <a:t>podle počtu sloučených prvků</a:t>
            </a:r>
          </a:p>
          <a:p>
            <a:pPr marL="609600" indent="-609600">
              <a:buFont typeface="Wingdings" pitchFamily="2" charset="2"/>
              <a:buChar char="§"/>
            </a:pPr>
            <a:r>
              <a:rPr lang="cs-CZ" sz="2800" dirty="0">
                <a:latin typeface="Arial" charset="0"/>
              </a:rPr>
              <a:t>dvouprvkové – </a:t>
            </a:r>
            <a:r>
              <a:rPr lang="cs-CZ" sz="2800" dirty="0" err="1">
                <a:latin typeface="Arial" charset="0"/>
              </a:rPr>
              <a:t>NaCl</a:t>
            </a:r>
            <a:r>
              <a:rPr lang="cs-CZ" sz="2800" dirty="0">
                <a:latin typeface="Arial" charset="0"/>
              </a:rPr>
              <a:t>, CO</a:t>
            </a:r>
            <a:r>
              <a:rPr lang="cs-CZ" sz="2800" baseline="-25000" dirty="0">
                <a:latin typeface="Arial" charset="0"/>
              </a:rPr>
              <a:t>2</a:t>
            </a:r>
            <a:r>
              <a:rPr lang="cs-CZ" sz="2800" dirty="0">
                <a:latin typeface="Arial" charset="0"/>
              </a:rPr>
              <a:t>, CaF</a:t>
            </a:r>
            <a:r>
              <a:rPr lang="cs-CZ" sz="2800" baseline="-25000" dirty="0">
                <a:latin typeface="Arial" charset="0"/>
              </a:rPr>
              <a:t>2</a:t>
            </a:r>
            <a:r>
              <a:rPr lang="cs-CZ" sz="2800" dirty="0">
                <a:latin typeface="Arial" charset="0"/>
              </a:rPr>
              <a:t>, H</a:t>
            </a:r>
            <a:r>
              <a:rPr lang="cs-CZ" sz="2800" baseline="-25000" dirty="0">
                <a:latin typeface="Arial" charset="0"/>
              </a:rPr>
              <a:t>2</a:t>
            </a:r>
            <a:r>
              <a:rPr lang="cs-CZ" sz="2800" dirty="0">
                <a:latin typeface="Arial" charset="0"/>
              </a:rPr>
              <a:t>O …</a:t>
            </a:r>
          </a:p>
          <a:p>
            <a:pPr marL="609600" indent="-609600">
              <a:buFont typeface="Wingdings" pitchFamily="2" charset="2"/>
              <a:buChar char="§"/>
            </a:pPr>
            <a:r>
              <a:rPr lang="cs-CZ" sz="2800" dirty="0">
                <a:latin typeface="Arial" charset="0"/>
              </a:rPr>
              <a:t>tříprvkové – KOH, H</a:t>
            </a:r>
            <a:r>
              <a:rPr lang="cs-CZ" sz="2800" baseline="-25000" dirty="0">
                <a:latin typeface="Arial" charset="0"/>
              </a:rPr>
              <a:t>2</a:t>
            </a:r>
            <a:r>
              <a:rPr lang="cs-CZ" sz="2800" dirty="0">
                <a:latin typeface="Arial" charset="0"/>
              </a:rPr>
              <a:t>SO</a:t>
            </a:r>
            <a:r>
              <a:rPr lang="cs-CZ" sz="2800" baseline="-25000" dirty="0">
                <a:latin typeface="Arial" charset="0"/>
              </a:rPr>
              <a:t>4</a:t>
            </a:r>
            <a:r>
              <a:rPr lang="cs-CZ" sz="2800" dirty="0">
                <a:latin typeface="Arial" charset="0"/>
              </a:rPr>
              <a:t>, KMnO</a:t>
            </a:r>
            <a:r>
              <a:rPr lang="cs-CZ" sz="2800" baseline="-25000" dirty="0">
                <a:latin typeface="Arial" charset="0"/>
              </a:rPr>
              <a:t>4</a:t>
            </a:r>
            <a:r>
              <a:rPr lang="cs-CZ" sz="2800" dirty="0">
                <a:latin typeface="Arial" charset="0"/>
              </a:rPr>
              <a:t> …</a:t>
            </a:r>
          </a:p>
          <a:p>
            <a:pPr marL="609600" indent="-609600">
              <a:buFont typeface="Wingdings" pitchFamily="2" charset="2"/>
              <a:buChar char="§"/>
            </a:pPr>
            <a:r>
              <a:rPr lang="cs-CZ" sz="2800" dirty="0" err="1">
                <a:latin typeface="Arial" charset="0"/>
              </a:rPr>
              <a:t>víceprvkové</a:t>
            </a:r>
            <a:r>
              <a:rPr lang="cs-CZ" sz="2800" dirty="0">
                <a:latin typeface="Arial" charset="0"/>
              </a:rPr>
              <a:t> – NaHCO</a:t>
            </a:r>
            <a:r>
              <a:rPr lang="cs-CZ" sz="2800" baseline="-25000" dirty="0">
                <a:latin typeface="Arial" charset="0"/>
              </a:rPr>
              <a:t>3</a:t>
            </a:r>
            <a:r>
              <a:rPr lang="cs-CZ" sz="2800" dirty="0">
                <a:latin typeface="Arial" charset="0"/>
              </a:rPr>
              <a:t>, CuSO</a:t>
            </a:r>
            <a:r>
              <a:rPr lang="cs-CZ" sz="2800" baseline="-25000" dirty="0">
                <a:latin typeface="Arial" charset="0"/>
              </a:rPr>
              <a:t>4</a:t>
            </a:r>
            <a:r>
              <a:rPr lang="cs-CZ" sz="2800" dirty="0">
                <a:latin typeface="Arial" charset="0"/>
              </a:rPr>
              <a:t>.5H</a:t>
            </a:r>
            <a:r>
              <a:rPr lang="cs-CZ" sz="2800" baseline="-25000" dirty="0">
                <a:latin typeface="Arial" charset="0"/>
              </a:rPr>
              <a:t>2</a:t>
            </a:r>
            <a:r>
              <a:rPr lang="cs-CZ" sz="2800" dirty="0">
                <a:latin typeface="Arial" charset="0"/>
              </a:rPr>
              <a:t>O …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cs-CZ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ce">
  <a:themeElements>
    <a:clrScheme name="1_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299</TotalTime>
  <Words>219</Words>
  <Application>Microsoft Office PowerPoint</Application>
  <PresentationFormat>Předvádění na obrazovce (4:3)</PresentationFormat>
  <Paragraphs>30</Paragraphs>
  <Slides>6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Směsice</vt:lpstr>
      <vt:lpstr>1_Směsice</vt:lpstr>
      <vt:lpstr>Sloučeniny</vt:lpstr>
      <vt:lpstr>EU V-2 Ch8 Miroslava Komárová ZŠ Zákupy</vt:lpstr>
      <vt:lpstr>Chemická vazba</vt:lpstr>
      <vt:lpstr>Typy chemických vazeb</vt:lpstr>
      <vt:lpstr>Složení molekul</vt:lpstr>
      <vt:lpstr>Dělení chemických sloučenin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Líčení</dc:title>
  <dc:creator>Ivanka</dc:creator>
  <cp:lastModifiedBy>admin</cp:lastModifiedBy>
  <cp:revision>70</cp:revision>
  <dcterms:created xsi:type="dcterms:W3CDTF">2010-05-18T14:12:04Z</dcterms:created>
  <dcterms:modified xsi:type="dcterms:W3CDTF">2012-06-19T19:05:35Z</dcterms:modified>
</cp:coreProperties>
</file>