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60" autoAdjust="0"/>
    <p:restoredTop sz="96134" autoAdjust="0"/>
  </p:normalViewPr>
  <p:slideViewPr>
    <p:cSldViewPr>
      <p:cViewPr varScale="1">
        <p:scale>
          <a:sx n="71" d="100"/>
          <a:sy n="71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616B3-3CE0-4270-9737-0B077A7224FD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E140A-A53D-45BA-B7C9-B0CCFA235C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49CD1-5A15-40E2-9947-9A3891D59B07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0A236-70EA-4708-868B-1B1B430827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8E62B-0EB6-4C47-AB31-F8DD6855365B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03A89-0368-49A5-942C-2B2031FF97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E08E1-45D0-481A-97C8-393FAA8BD3D7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32377-622D-4B7D-AE29-B25A4EFC7D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DDDC6-D914-4FB4-8EB9-F38434972956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1DB69-F582-478F-A540-B0B10E2315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538F8-7024-4337-A73E-45DCAB5EB2B2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8D641-CA32-4D6B-904B-97C06B0F74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B35E7-E3F6-42E5-8D2A-3A31A45A1AA6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1EA1C-3491-43FC-A78B-ECE480A2CC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84E43-13D6-4418-803E-16424C95FB09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C2CE6-3D4F-4A66-8B8F-3D90D7C20B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B1241-48C9-4F31-883C-CFA64E160AE6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8A922-E780-47F3-B567-2193A25313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D3A3B-A9F8-4440-A7A0-59291A76EA20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EF697-2C3C-42E9-9069-5C756131A5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A0577-2548-47F0-9E3C-A6051325D12D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9C84-CFA1-4D07-8CB4-461288EFCE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50000">
              <a:schemeClr val="accent6">
                <a:lumMod val="75000"/>
              </a:schemeClr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F694F8-CC7C-481F-947D-BD6E39C8DE56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27C583-8CD2-481B-9245-24FCCBAC72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827088" y="1557338"/>
            <a:ext cx="7772400" cy="1439862"/>
          </a:xfrm>
        </p:spPr>
        <p:txBody>
          <a:bodyPr/>
          <a:lstStyle/>
          <a:p>
            <a:r>
              <a:rPr lang="cs-CZ" sz="4000" dirty="0" smtClean="0"/>
              <a:t>Prvky , chemické značky prvků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1604" y="2928934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Vypracovala: Mgr. Miroslava Komárová</a:t>
            </a:r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653136"/>
            <a:ext cx="4706565" cy="11521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/>
          <a:lstStyle/>
          <a:p>
            <a:r>
              <a:rPr lang="cs-CZ" dirty="0" smtClean="0"/>
              <a:t>EU V-2 Ch8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cs-CZ" dirty="0" smtClean="0"/>
              <a:t>Název: Prvky a jejich značky</a:t>
            </a:r>
          </a:p>
          <a:p>
            <a:r>
              <a:rPr lang="cs-CZ" dirty="0" smtClean="0"/>
              <a:t>Cíl: seznámení se s učivem o značkách prvků</a:t>
            </a:r>
          </a:p>
          <a:p>
            <a:r>
              <a:rPr lang="cs-CZ" dirty="0" smtClean="0"/>
              <a:t>Čas: 25 - 30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to prvek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766175" cy="4525963"/>
          </a:xfrm>
        </p:spPr>
        <p:txBody>
          <a:bodyPr/>
          <a:lstStyle/>
          <a:p>
            <a:r>
              <a:rPr lang="cs-CZ" sz="2400" dirty="0" smtClean="0"/>
              <a:t>Prvek je látka složená ze stejného druhu neutrálních atomů, které mají shodné atomové číslo, avšak jejich hmotnostní čísla mohou být různá. </a:t>
            </a:r>
          </a:p>
          <a:p>
            <a:r>
              <a:rPr lang="cs-CZ" sz="2400" dirty="0" smtClean="0"/>
              <a:t>Je to chemická látka, která nemůže být rozložená nebo transformovaná do jiných chemických látek obyčejnými chemickými metodami.  </a:t>
            </a:r>
          </a:p>
          <a:p>
            <a:endParaRPr lang="cs-CZ" sz="2400" dirty="0" smtClean="0"/>
          </a:p>
        </p:txBody>
      </p:sp>
      <p:pic>
        <p:nvPicPr>
          <p:cNvPr id="14339" name="Picture 2" descr="C:\Users\Jindřich Synovec\AppData\Local\Microsoft\Windows\Temporary Internet Files\Content.IE5\QHR2GPK4\MM900205403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256"/>
            <a:ext cx="150177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 descr="C:\Users\Jindřich Synovec\AppData\Local\Microsoft\Windows\Temporary Internet Files\Content.IE5\QPZAQNAF\MP900321055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643314"/>
            <a:ext cx="2159000" cy="302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Značky prvků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</a:pPr>
            <a:r>
              <a:rPr lang="cs-CZ" sz="2600" dirty="0" smtClean="0"/>
              <a:t> Každý chemický prvek dostal značku neboli symbol</a:t>
            </a:r>
          </a:p>
          <a:p>
            <a:pPr marL="0" indent="0">
              <a:lnSpc>
                <a:spcPct val="90000"/>
              </a:lnSpc>
            </a:pPr>
            <a:r>
              <a:rPr lang="cs-CZ" sz="2600" b="1" dirty="0" smtClean="0"/>
              <a:t> </a:t>
            </a:r>
            <a:r>
              <a:rPr lang="cs-CZ" sz="2600" b="1" dirty="0" err="1" smtClean="0"/>
              <a:t>Jöns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Jacob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Berzelius</a:t>
            </a:r>
            <a:r>
              <a:rPr lang="cs-CZ" sz="2600" dirty="0" smtClean="0"/>
              <a:t> (20. srpna 1779 – 7. srpna 1848) byl významný švédský chemik. Vymyslel moderní chemické značky prvků. Spolu s Johnem Daltonem a </a:t>
            </a:r>
            <a:r>
              <a:rPr lang="cs-CZ" sz="2600" dirty="0" err="1" smtClean="0"/>
              <a:t>Antoinem</a:t>
            </a:r>
            <a:r>
              <a:rPr lang="cs-CZ" sz="2600" dirty="0" smtClean="0"/>
              <a:t> </a:t>
            </a:r>
            <a:r>
              <a:rPr lang="cs-CZ" sz="2600" dirty="0" err="1" smtClean="0"/>
              <a:t>Lavoisierem</a:t>
            </a:r>
            <a:r>
              <a:rPr lang="cs-CZ" sz="2600" dirty="0" smtClean="0"/>
              <a:t> je považován za otce moderní chemie.</a:t>
            </a:r>
          </a:p>
          <a:p>
            <a:pPr marL="0" indent="0">
              <a:lnSpc>
                <a:spcPct val="90000"/>
              </a:lnSpc>
            </a:pPr>
            <a:r>
              <a:rPr lang="cs-CZ" sz="2600" dirty="0" smtClean="0"/>
              <a:t> Vyvinul systém jednoduchých chemických značek, například O pro kyslík, </a:t>
            </a:r>
            <a:r>
              <a:rPr lang="cs-CZ" sz="2600" dirty="0" err="1" smtClean="0"/>
              <a:t>Fe</a:t>
            </a:r>
            <a:r>
              <a:rPr lang="cs-CZ" sz="2600" dirty="0" smtClean="0">
                <a:latin typeface="Arial" charset="0"/>
              </a:rPr>
              <a:t> </a:t>
            </a:r>
            <a:r>
              <a:rPr lang="cs-CZ" sz="2600" dirty="0" smtClean="0"/>
              <a:t>pro železo. V originále byl použit horní index místo dolního (H</a:t>
            </a:r>
            <a:r>
              <a:rPr lang="cs-CZ" sz="2600" baseline="30000" dirty="0" smtClean="0"/>
              <a:t>2</a:t>
            </a:r>
            <a:r>
              <a:rPr lang="cs-CZ" sz="2600" dirty="0" smtClean="0"/>
              <a:t>O místo H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O). </a:t>
            </a:r>
          </a:p>
          <a:p>
            <a:pPr marL="0" indent="0">
              <a:lnSpc>
                <a:spcPct val="90000"/>
              </a:lnSpc>
            </a:pPr>
            <a:r>
              <a:rPr lang="cs-CZ" sz="2600" dirty="0" smtClean="0"/>
              <a:t> Mezi dalšími prvky identifikoval křemík, selen, thorium. Jeho studenti pak lithium a vanadium. </a:t>
            </a:r>
          </a:p>
          <a:p>
            <a:pPr marL="0" indent="0">
              <a:lnSpc>
                <a:spcPct val="90000"/>
              </a:lnSpc>
            </a:pPr>
            <a:r>
              <a:rPr lang="cs-CZ" sz="2600" dirty="0" smtClean="0"/>
              <a:t> Současná symbolika, jeho symbolika, se používá v chemii dodnes.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32138" y="1052513"/>
            <a:ext cx="2717800" cy="3311525"/>
          </a:xfrm>
        </p:spPr>
      </p:pic>
      <p:sp>
        <p:nvSpPr>
          <p:cNvPr id="16387" name="Obdélník 4"/>
          <p:cNvSpPr>
            <a:spLocks noChangeArrowheads="1"/>
          </p:cNvSpPr>
          <p:nvPr/>
        </p:nvSpPr>
        <p:spPr bwMode="auto">
          <a:xfrm flipH="1">
            <a:off x="6300788" y="324485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Jöns Jacob Berzelius</a:t>
            </a:r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byly vytvořeny značky prvků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smtClean="0"/>
              <a:t>Každý chemický prvek má český a latinský název. Z latinského názvu je odvozena značka (symbol) prvku</a:t>
            </a:r>
          </a:p>
          <a:p>
            <a:pPr>
              <a:buFont typeface="Arial" charset="0"/>
              <a:buNone/>
            </a:pPr>
            <a:r>
              <a:rPr lang="cs-CZ" sz="2000" smtClean="0">
                <a:latin typeface="Aharoni" pitchFamily="2" charset="-79"/>
                <a:cs typeface="Aharoni" pitchFamily="2" charset="-79"/>
              </a:rPr>
              <a:t>     Oxygenium</a:t>
            </a:r>
            <a:r>
              <a:rPr lang="cs-CZ" sz="2000" smtClean="0">
                <a:latin typeface="Arial" charset="0"/>
                <a:cs typeface="Aharoni" pitchFamily="2" charset="-79"/>
              </a:rPr>
              <a:t>		</a:t>
            </a:r>
            <a:r>
              <a:rPr lang="cs-CZ" sz="2000" smtClean="0">
                <a:latin typeface="Aharoni" pitchFamily="2" charset="-79"/>
                <a:cs typeface="Aharoni" pitchFamily="2" charset="-79"/>
              </a:rPr>
              <a:t>kyslík</a:t>
            </a:r>
            <a:r>
              <a:rPr lang="cs-CZ" sz="2000" smtClean="0">
                <a:latin typeface="Arial" charset="0"/>
                <a:cs typeface="Aharoni" pitchFamily="2" charset="-79"/>
              </a:rPr>
              <a:t>		</a:t>
            </a:r>
            <a:r>
              <a:rPr lang="cs-CZ" sz="2000" smtClean="0">
                <a:latin typeface="Aharoni" pitchFamily="2" charset="-79"/>
                <a:cs typeface="Aharoni" pitchFamily="2" charset="-79"/>
              </a:rPr>
              <a:t>O</a:t>
            </a:r>
          </a:p>
          <a:p>
            <a:pPr>
              <a:buFont typeface="Arial" charset="0"/>
              <a:buNone/>
            </a:pPr>
            <a:r>
              <a:rPr lang="cs-CZ" sz="2000" smtClean="0">
                <a:latin typeface="Aharoni" pitchFamily="2" charset="-79"/>
                <a:cs typeface="Aharoni" pitchFamily="2" charset="-79"/>
              </a:rPr>
              <a:t>     Carboneum</a:t>
            </a:r>
            <a:r>
              <a:rPr lang="cs-CZ" sz="2000" smtClean="0">
                <a:latin typeface="Arial" charset="0"/>
                <a:cs typeface="Aharoni" pitchFamily="2" charset="-79"/>
              </a:rPr>
              <a:t>		</a:t>
            </a:r>
            <a:r>
              <a:rPr lang="cs-CZ" sz="2000" smtClean="0">
                <a:latin typeface="Aharoni" pitchFamily="2" charset="-79"/>
                <a:cs typeface="Aharoni" pitchFamily="2" charset="-79"/>
              </a:rPr>
              <a:t>uhlík</a:t>
            </a:r>
            <a:r>
              <a:rPr lang="cs-CZ" sz="2000" smtClean="0">
                <a:latin typeface="Arial" charset="0"/>
                <a:cs typeface="Aharoni" pitchFamily="2" charset="-79"/>
              </a:rPr>
              <a:t>		</a:t>
            </a:r>
            <a:r>
              <a:rPr lang="cs-CZ" sz="2000" smtClean="0">
                <a:latin typeface="Aharoni" pitchFamily="2" charset="-79"/>
                <a:cs typeface="Aharoni" pitchFamily="2" charset="-79"/>
              </a:rPr>
              <a:t>C</a:t>
            </a:r>
          </a:p>
          <a:p>
            <a:pPr>
              <a:buFont typeface="Arial" charset="0"/>
              <a:buNone/>
            </a:pPr>
            <a:r>
              <a:rPr lang="cs-CZ" sz="2000" smtClean="0">
                <a:latin typeface="Aharoni" pitchFamily="2" charset="-79"/>
                <a:cs typeface="Aharoni" pitchFamily="2" charset="-79"/>
              </a:rPr>
              <a:t>     Sulfur</a:t>
            </a:r>
            <a:r>
              <a:rPr lang="cs-CZ" sz="2000" smtClean="0">
                <a:latin typeface="Arial" charset="0"/>
                <a:cs typeface="Aharoni" pitchFamily="2" charset="-79"/>
              </a:rPr>
              <a:t>		</a:t>
            </a:r>
            <a:r>
              <a:rPr lang="cs-CZ" sz="2000" b="1" smtClean="0">
                <a:latin typeface="Aharoni" pitchFamily="2" charset="-79"/>
                <a:cs typeface="Aharoni" pitchFamily="2" charset="-79"/>
              </a:rPr>
              <a:t>síra</a:t>
            </a:r>
            <a:r>
              <a:rPr lang="cs-CZ" sz="2000" smtClean="0">
                <a:latin typeface="Arial" charset="0"/>
                <a:cs typeface="Aharoni" pitchFamily="2" charset="-79"/>
              </a:rPr>
              <a:t>		</a:t>
            </a:r>
            <a:r>
              <a:rPr lang="cs-CZ" sz="2000" smtClean="0">
                <a:latin typeface="Aharoni" pitchFamily="2" charset="-79"/>
                <a:cs typeface="Aharoni" pitchFamily="2" charset="-79"/>
              </a:rPr>
              <a:t>S</a:t>
            </a:r>
          </a:p>
          <a:p>
            <a:pPr>
              <a:buFont typeface="Arial" charset="0"/>
              <a:buNone/>
            </a:pPr>
            <a:r>
              <a:rPr lang="cs-CZ" sz="2000" smtClean="0">
                <a:latin typeface="Aharoni" pitchFamily="2" charset="-79"/>
                <a:cs typeface="Aharoni" pitchFamily="2" charset="-79"/>
              </a:rPr>
              <a:t>      </a:t>
            </a:r>
            <a:r>
              <a:rPr lang="cs-CZ" sz="2000" smtClean="0">
                <a:cs typeface="Aharoni" pitchFamily="2" charset="-79"/>
              </a:rPr>
              <a:t>Již v dřívější době znali více prvků, než bylo písmen v abecedě, vybral Berzelius z názvu prvku ještě další písmeno, aby nedošlo k záměně</a:t>
            </a:r>
          </a:p>
          <a:p>
            <a:pPr>
              <a:buFont typeface="Arial" charset="0"/>
              <a:buNone/>
            </a:pPr>
            <a:r>
              <a:rPr lang="cs-CZ" sz="2000" smtClean="0">
                <a:latin typeface="Aharoni" pitchFamily="2" charset="-79"/>
                <a:cs typeface="Aharoni" pitchFamily="2" charset="-79"/>
              </a:rPr>
              <a:t>      Cuprum</a:t>
            </a:r>
            <a:r>
              <a:rPr lang="cs-CZ" sz="2000" smtClean="0">
                <a:latin typeface="Arial" charset="0"/>
                <a:cs typeface="Aharoni" pitchFamily="2" charset="-79"/>
              </a:rPr>
              <a:t>		</a:t>
            </a:r>
            <a:r>
              <a:rPr lang="cs-CZ" sz="2000" b="1" smtClean="0">
                <a:latin typeface="Aharoni" pitchFamily="2" charset="-79"/>
                <a:cs typeface="Aharoni" pitchFamily="2" charset="-79"/>
              </a:rPr>
              <a:t>měď</a:t>
            </a:r>
            <a:r>
              <a:rPr lang="cs-CZ" sz="2000" b="1" smtClean="0">
                <a:latin typeface="Arial" charset="0"/>
                <a:cs typeface="Aharoni" pitchFamily="2" charset="-79"/>
              </a:rPr>
              <a:t>		</a:t>
            </a:r>
            <a:r>
              <a:rPr lang="cs-CZ" sz="2000" smtClean="0">
                <a:latin typeface="Aharoni" pitchFamily="2" charset="-79"/>
                <a:cs typeface="Aharoni" pitchFamily="2" charset="-79"/>
              </a:rPr>
              <a:t>Cu</a:t>
            </a:r>
          </a:p>
          <a:p>
            <a:pPr>
              <a:buFont typeface="Arial" charset="0"/>
              <a:buNone/>
            </a:pPr>
            <a:r>
              <a:rPr lang="cs-CZ" sz="2000" smtClean="0">
                <a:latin typeface="Aharoni" pitchFamily="2" charset="-79"/>
                <a:cs typeface="Aharoni" pitchFamily="2" charset="-79"/>
              </a:rPr>
              <a:t>      Stannum</a:t>
            </a:r>
            <a:r>
              <a:rPr lang="cs-CZ" sz="2000" smtClean="0">
                <a:latin typeface="Arial" charset="0"/>
                <a:cs typeface="Aharoni" pitchFamily="2" charset="-79"/>
              </a:rPr>
              <a:t>		</a:t>
            </a:r>
            <a:r>
              <a:rPr lang="cs-CZ" sz="2000" smtClean="0">
                <a:latin typeface="Aharoni" pitchFamily="2" charset="-79"/>
                <a:cs typeface="Aharoni" pitchFamily="2" charset="-79"/>
              </a:rPr>
              <a:t>cín</a:t>
            </a:r>
            <a:r>
              <a:rPr lang="cs-CZ" sz="2000" smtClean="0">
                <a:latin typeface="Arial" charset="0"/>
                <a:cs typeface="Aharoni" pitchFamily="2" charset="-79"/>
              </a:rPr>
              <a:t>		</a:t>
            </a:r>
            <a:r>
              <a:rPr lang="cs-CZ" sz="2000" smtClean="0">
                <a:latin typeface="Aharoni" pitchFamily="2" charset="-79"/>
                <a:cs typeface="Aharoni" pitchFamily="2" charset="-79"/>
              </a:rPr>
              <a:t>Sn</a:t>
            </a:r>
          </a:p>
          <a:p>
            <a:pPr>
              <a:buFont typeface="Arial" charset="0"/>
              <a:buNone/>
            </a:pPr>
            <a:endParaRPr lang="cs-CZ" sz="2000" smtClean="0">
              <a:latin typeface="Aharoni" pitchFamily="2" charset="-79"/>
              <a:cs typeface="Aharoni" pitchFamily="2" charset="-79"/>
            </a:endParaRPr>
          </a:p>
          <a:p>
            <a:pPr>
              <a:buFont typeface="Arial" charset="0"/>
              <a:buNone/>
            </a:pPr>
            <a:r>
              <a:rPr lang="cs-CZ" sz="2000" smtClean="0">
                <a:cs typeface="Aharoni" pitchFamily="2" charset="-79"/>
              </a:rPr>
              <a:t>      O vytvoření českých názvů prvků i některých sloučenin se zasloužil profesor pražské univerzity Jan Svatopluk Presl (1791 – 1849)</a:t>
            </a:r>
          </a:p>
          <a:p>
            <a:endParaRPr lang="cs-CZ" sz="2000" smtClean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sz="4000" dirty="0" smtClean="0"/>
              <a:t>Důležité vlastnosti prvků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dirty="0" smtClean="0"/>
              <a:t>relativní atomová hmotnost,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molární hmotnost,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hustota,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elektronová konfigurace,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elektronegativita,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běžná oxidační čísla,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součinitel délkové teplotní roztažnosti,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teplota tání,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teplota varu,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měrná tepelná kapacita,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měrné skupenské teplo tání,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měrné skupenské teplo varu,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poločas rozpadu (u radioaktivních prvků).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</p:txBody>
      </p:sp>
      <p:pic>
        <p:nvPicPr>
          <p:cNvPr id="18435" name="Picture 2" descr="C:\Users\Jindřich Synovec\AppData\Local\Microsoft\Windows\Temporary Internet Files\Content.IE5\KUI020ZE\MC90043985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3000372"/>
            <a:ext cx="192405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275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Prvky , chemické značky prvků</vt:lpstr>
      <vt:lpstr>EU V-2 Ch8 Miroslava Komárová ZŠ Zákupy</vt:lpstr>
      <vt:lpstr>Co je to prvek</vt:lpstr>
      <vt:lpstr>Značky prvků</vt:lpstr>
      <vt:lpstr>Prezentace aplikace PowerPoint</vt:lpstr>
      <vt:lpstr>Jak byly vytvořeny značky prvků</vt:lpstr>
      <vt:lpstr>Důležité vlastnosti prvků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Prvky , chemické značky prvků</dc:title>
  <dc:creator>Jindřich Synovec</dc:creator>
  <cp:lastModifiedBy>Česťa</cp:lastModifiedBy>
  <cp:revision>14</cp:revision>
  <dcterms:created xsi:type="dcterms:W3CDTF">2011-06-12T14:12:11Z</dcterms:created>
  <dcterms:modified xsi:type="dcterms:W3CDTF">2013-06-12T11:52:53Z</dcterms:modified>
</cp:coreProperties>
</file>