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3E473"/>
    <a:srgbClr val="F6F1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1831-DB46-4CF5-B7D3-4D8F4C83BA6B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B35B-7BCE-4145-AAAF-4B57EB5E7C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BCE1A-3A67-44E3-BCF5-F2BEDDDBE1C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005DE-03B0-47E8-B479-1B615B40E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A7D1-0D66-4F18-B855-7C4613257734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CB32-6539-4BF2-8CF7-F1742BE59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41324-2719-4BD4-A3BF-32B0F012E961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F513E-FF5E-40EF-BBE5-6FC79ACEE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DA1B9-395D-451D-9476-7DE0A89F3921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B3E2D-73E4-4E68-8218-CFB8C5E486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87A3-88E6-4662-A79C-19C20D9A4A4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D49B-4671-4068-8536-8DA6AC4156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22E43-772E-4C2F-918F-A0253FEB4DBB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4D86-F1AB-4FB4-923E-5CF29BF14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92B74-60D5-4030-B96A-72091AD4B3EF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79F6A-9B45-49D4-BAE7-D287F17F57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7DE0-9704-4CCA-B7C4-8C622E41FB44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8BCFA-634A-42FC-8765-8D003D1067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C6D51-18DC-432E-B05A-65E7E650F7D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CE0D9-7959-4175-8A99-5AAC85696E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FDED-89BB-4C9F-B120-5C3364730E2F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BCD7-D9ED-4A9A-8F69-1F2CB956E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rgbClr val="FFFF99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5C43B1-DED5-4784-AB85-AA4F168DD850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549307-39DB-484E-ADF3-80B42C0BEC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755650" y="1236663"/>
            <a:ext cx="7772400" cy="1470025"/>
          </a:xfrm>
        </p:spPr>
        <p:txBody>
          <a:bodyPr/>
          <a:lstStyle/>
          <a:p>
            <a:r>
              <a:rPr lang="cs-CZ" sz="6600" dirty="0" smtClean="0"/>
              <a:t>Směsi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350" y="2928935"/>
            <a:ext cx="6408738" cy="157163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/>
          <a:lstStyle/>
          <a:p>
            <a:r>
              <a:rPr lang="cs-CZ" dirty="0" smtClean="0"/>
              <a:t>EU V-2 Ch8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cs-CZ" dirty="0" smtClean="0"/>
              <a:t>Název: Směsi</a:t>
            </a:r>
          </a:p>
          <a:p>
            <a:r>
              <a:rPr lang="cs-CZ" dirty="0" smtClean="0"/>
              <a:t>Cíl: seznámení se s učivem o směsích</a:t>
            </a:r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pojmu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2000" b="1" smtClean="0"/>
              <a:t>Směs</a:t>
            </a:r>
            <a:r>
              <a:rPr lang="cs-CZ" sz="2000" smtClean="0"/>
              <a:t> je výsledek mechanického smíchání chemických látek, tzn. prvků nebo sloučenin, směs je ale i jakákoliv jiná látka, která obsahuje dvě nebo více různých složek.</a:t>
            </a:r>
          </a:p>
          <a:p>
            <a:pPr marL="0" indent="0">
              <a:buFont typeface="Arial" charset="0"/>
              <a:buNone/>
            </a:pPr>
            <a:r>
              <a:rPr lang="cs-CZ" sz="2000" smtClean="0"/>
              <a:t>Během této operace nedochází ke vzniku nebo zániku chemických vazeb, proto se nejedná o chemický děj. Z fyzikálního hlediska dochází k podstatným změnám vlastností. Mění se např. teplota varu, tání, index lomu, atd. Směs může být někdy rozdělena na jednotlivé komponenty mechanicky.</a:t>
            </a:r>
            <a:endParaRPr lang="cs-CZ" sz="2000" smtClean="0">
              <a:latin typeface="Arial" charset="0"/>
            </a:endParaRPr>
          </a:p>
          <a:p>
            <a:pPr marL="0" indent="0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cs-CZ" sz="2000" b="1" smtClean="0"/>
              <a:t>Druhy směsí</a:t>
            </a:r>
          </a:p>
          <a:p>
            <a:pPr marL="0" indent="0">
              <a:buFont typeface="Arial" charset="0"/>
              <a:buNone/>
            </a:pPr>
            <a:r>
              <a:rPr lang="cs-CZ" sz="2000" smtClean="0"/>
              <a:t>Suspenze, Emulze, Pěna, Mlha, Dým, Aerosol</a:t>
            </a:r>
          </a:p>
          <a:p>
            <a:pPr marL="0" indent="0">
              <a:buFont typeface="Arial" charset="0"/>
              <a:buNone/>
            </a:pPr>
            <a:endParaRPr lang="cs-CZ" sz="2000" smtClean="0"/>
          </a:p>
        </p:txBody>
      </p:sp>
      <p:pic>
        <p:nvPicPr>
          <p:cNvPr id="14339" name="Picture 2" descr="C:\Users\Jindřich Synovec\AppData\Local\Microsoft\Windows\Temporary Internet Files\Content.IE5\QPZAQNAF\MC90043548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264025"/>
            <a:ext cx="20447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Rozdělení směsí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2000" dirty="0" smtClean="0"/>
              <a:t>Směsi rozdělujeme podle velikosti částeček jednotlivých složek. Dělíme je na směsi stejnorodé, které nazýváme roztoky, směsi koloidní a různorodé.</a:t>
            </a:r>
          </a:p>
          <a:p>
            <a:pPr marL="0" indent="0">
              <a:buFont typeface="Arial" charset="0"/>
              <a:buNone/>
            </a:pPr>
            <a:r>
              <a:rPr lang="cs-CZ" sz="2000" b="1" dirty="0" smtClean="0"/>
              <a:t>Roztoky</a:t>
            </a:r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Roztok je homogenní směs jedné nebo více látek rozpuštěná v jiné látce (rozpouštědle). Např. cukr rozpuštěný ve vodě, nebo vodní pára ve vzduchu. Roztok může být kapalný, pevný i plynný. Jednotlivé částice roztoku nejsou viditelné pouhým okem.</a:t>
            </a:r>
          </a:p>
          <a:p>
            <a:pPr marL="0" indent="0">
              <a:buFont typeface="Arial" charset="0"/>
              <a:buNone/>
            </a:pPr>
            <a:r>
              <a:rPr lang="cs-CZ" sz="2000" b="1" dirty="0" smtClean="0"/>
              <a:t>Koloidní roztoky</a:t>
            </a:r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Koloidní roztok je směs, jejíž vlastnosti jsou mezi homogenní a heterogenní směsí (někdy se označuje jako </a:t>
            </a:r>
            <a:r>
              <a:rPr lang="cs-CZ" sz="2000" dirty="0" err="1" smtClean="0"/>
              <a:t>mikroheterogenní</a:t>
            </a:r>
            <a:r>
              <a:rPr lang="cs-CZ" sz="2000" dirty="0" smtClean="0"/>
              <a:t>). Skládá se z velmi malých částic (1–100 </a:t>
            </a:r>
            <a:r>
              <a:rPr lang="cs-CZ" sz="2000" dirty="0" err="1" smtClean="0"/>
              <a:t>nm</a:t>
            </a:r>
            <a:r>
              <a:rPr lang="cs-CZ" sz="2000" dirty="0" smtClean="0"/>
              <a:t>), jejichž pohyb je ovlivněn především kinetickou energií, gravitace je téměř neovlivňuje.</a:t>
            </a:r>
          </a:p>
          <a:p>
            <a:pPr marL="0" indent="0">
              <a:buFont typeface="Arial" charset="0"/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200" dirty="0" smtClean="0"/>
              <a:t>Heterogenní směs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250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b="1" dirty="0" smtClean="0"/>
              <a:t>Heterogenní směs</a:t>
            </a:r>
            <a:r>
              <a:rPr lang="cs-CZ" sz="2000" dirty="0" smtClean="0"/>
              <a:t> (také </a:t>
            </a:r>
            <a:r>
              <a:rPr lang="cs-CZ" sz="2000" b="1" dirty="0" smtClean="0"/>
              <a:t>různorodá směs</a:t>
            </a:r>
            <a:r>
              <a:rPr lang="cs-CZ" sz="2000" dirty="0" smtClean="0"/>
              <a:t>) je to druh směsi, ve kterém jednotlivé složky můžeme rozlišit pouhým okem. Typickým příkladem takové směsi je např. žula, v níž můžeme zřetelně vidět rozhraní mezi fázemi.</a:t>
            </a:r>
            <a:endParaRPr lang="cs-CZ" sz="2000" dirty="0" smtClean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cs-CZ" sz="2400" dirty="0" smtClean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b="1" dirty="0" smtClean="0"/>
              <a:t> </a:t>
            </a:r>
            <a:r>
              <a:rPr lang="cs-CZ" sz="2400" b="1" dirty="0" smtClean="0"/>
              <a:t>Třídění heterogenních směsí</a:t>
            </a:r>
          </a:p>
          <a:p>
            <a:pPr marL="0" indent="0">
              <a:lnSpc>
                <a:spcPct val="80000"/>
              </a:lnSpc>
            </a:pPr>
            <a:r>
              <a:rPr lang="cs-CZ" sz="2400" b="1" dirty="0" smtClean="0"/>
              <a:t> </a:t>
            </a:r>
            <a:r>
              <a:rPr lang="cs-CZ" sz="2000" dirty="0" smtClean="0"/>
              <a:t>podle počtu složek (dvousložkové, </a:t>
            </a:r>
            <a:r>
              <a:rPr lang="cs-CZ" sz="2000" dirty="0" err="1" smtClean="0"/>
              <a:t>třísložkové</a:t>
            </a:r>
            <a:r>
              <a:rPr lang="cs-CZ" sz="2000" dirty="0" smtClean="0"/>
              <a:t> a vícesložkové)</a:t>
            </a:r>
          </a:p>
          <a:p>
            <a:pPr marL="0" indent="0">
              <a:lnSpc>
                <a:spcPct val="80000"/>
              </a:lnSpc>
            </a:pPr>
            <a:r>
              <a:rPr lang="cs-CZ" sz="2000" dirty="0" smtClean="0"/>
              <a:t> podle jejich složení</a:t>
            </a:r>
            <a:endParaRPr lang="cs-CZ" sz="2000" dirty="0" smtClean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>
                <a:latin typeface="Arial" charset="0"/>
              </a:rPr>
              <a:t>	</a:t>
            </a:r>
            <a:r>
              <a:rPr lang="cs-CZ" sz="2000" dirty="0" smtClean="0"/>
              <a:t>suspenze (pevná látka + kapalina)</a:t>
            </a:r>
            <a:endParaRPr lang="cs-CZ" sz="2000" dirty="0" smtClean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>
                <a:latin typeface="Arial" charset="0"/>
              </a:rPr>
              <a:t>	</a:t>
            </a:r>
            <a:r>
              <a:rPr lang="cs-CZ" sz="2000" dirty="0" smtClean="0"/>
              <a:t>emulze (kapalina + </a:t>
            </a:r>
            <a:r>
              <a:rPr lang="cs-CZ" sz="2000" dirty="0" err="1" smtClean="0"/>
              <a:t>kapalina</a:t>
            </a:r>
            <a:r>
              <a:rPr lang="cs-CZ" sz="2000" dirty="0" smtClean="0"/>
              <a:t>)</a:t>
            </a:r>
            <a:endParaRPr lang="cs-CZ" sz="2000" dirty="0" smtClean="0">
              <a:latin typeface="Arial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>
                <a:latin typeface="Arial" charset="0"/>
              </a:rPr>
              <a:t>	</a:t>
            </a:r>
            <a:r>
              <a:rPr lang="cs-CZ" sz="2000" dirty="0" smtClean="0"/>
              <a:t>pěna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>
                <a:latin typeface="Arial" charset="0"/>
              </a:rPr>
              <a:t>	</a:t>
            </a:r>
            <a:r>
              <a:rPr lang="cs-CZ" sz="2000" dirty="0" smtClean="0"/>
              <a:t>aerosoly (kapalina/pevná látka + plyn v určitém poměru: bubliny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             plynu oddělené kapalinou či pevnou látkou) </a:t>
            </a:r>
          </a:p>
          <a:p>
            <a:pPr marL="457200" lvl="1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mlha (plyn + kapalina v určitém poměru: kapénky kapaliny oddělené </a:t>
            </a:r>
          </a:p>
          <a:p>
            <a:pPr marL="457200" lvl="1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plynem)</a:t>
            </a:r>
          </a:p>
          <a:p>
            <a:pPr marL="457200" lvl="1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dým (plyn + pevná látka: tělíska pevné látky oddělená plynem)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Homogenní směs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2400" b="1" dirty="0" smtClean="0"/>
              <a:t>Homogenní směs</a:t>
            </a:r>
            <a:r>
              <a:rPr lang="cs-CZ" sz="2400" dirty="0" smtClean="0"/>
              <a:t> (roztok) je systém u kterého nelze opticky rozlišit jeho složky.</a:t>
            </a:r>
          </a:p>
          <a:p>
            <a:pPr marL="0" indent="0">
              <a:buFont typeface="Arial" charset="0"/>
              <a:buNone/>
            </a:pPr>
            <a:endParaRPr lang="cs-CZ" sz="2400" dirty="0" smtClean="0"/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Příkladem takové směsi je například čistý vzduch nebo mořská voda.</a:t>
            </a:r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V závislosti na vnějších podmínkách mohou být roztoky plynné (např. vzduch), kapalné (např. čaj), nebo pevné (např. slitiny).</a:t>
            </a:r>
          </a:p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Roztoky se skládají z rozpouštědla a rozpuštěných látek. Rozpouštědlo je látka, ve které jsou ostatní látky rozptýlené.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Různorodé směsi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 smtClean="0"/>
              <a:t>Suspenze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700" smtClean="0">
                <a:latin typeface="Arial" charset="0"/>
              </a:rPr>
              <a:t>	</a:t>
            </a:r>
            <a:r>
              <a:rPr lang="cs-CZ" sz="2700" smtClean="0"/>
              <a:t>Kapalina, pevná látka, </a:t>
            </a:r>
            <a:r>
              <a:rPr lang="cs-CZ" sz="2700" u="sng" smtClean="0"/>
              <a:t>křída a voda</a:t>
            </a: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Emulze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700" smtClean="0">
                <a:latin typeface="Arial" charset="0"/>
              </a:rPr>
              <a:t>	</a:t>
            </a:r>
            <a:r>
              <a:rPr lang="cs-CZ" sz="2700" smtClean="0"/>
              <a:t>Kapalina, kapalina, </a:t>
            </a:r>
            <a:r>
              <a:rPr lang="cs-CZ" sz="2700" u="sng" smtClean="0"/>
              <a:t>olej s vodou</a:t>
            </a: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Pěna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700" smtClean="0">
                <a:latin typeface="Arial" charset="0"/>
              </a:rPr>
              <a:t>	</a:t>
            </a:r>
            <a:r>
              <a:rPr lang="cs-CZ" sz="2700" smtClean="0"/>
              <a:t>Kapalina, plyn, </a:t>
            </a:r>
            <a:r>
              <a:rPr lang="cs-CZ" sz="2700" u="sng" smtClean="0"/>
              <a:t>mýdlová pěna</a:t>
            </a: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Dým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700" smtClean="0">
                <a:latin typeface="Arial" charset="0"/>
              </a:rPr>
              <a:t>	</a:t>
            </a:r>
            <a:r>
              <a:rPr lang="cs-CZ" sz="2700" smtClean="0"/>
              <a:t>Plyn, Pevná látka, </a:t>
            </a:r>
            <a:r>
              <a:rPr lang="cs-CZ" sz="2700" u="sng" smtClean="0"/>
              <a:t>Prach na ulici</a:t>
            </a: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Mlha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700" smtClean="0">
                <a:latin typeface="Arial" charset="0"/>
              </a:rPr>
              <a:t>	</a:t>
            </a:r>
            <a:r>
              <a:rPr lang="cs-CZ" sz="2700" smtClean="0"/>
              <a:t>Plyn, kapalina, </a:t>
            </a:r>
            <a:r>
              <a:rPr lang="cs-CZ" sz="2700" u="sng" smtClean="0"/>
              <a:t>Oblaka</a:t>
            </a:r>
            <a:endParaRPr lang="cs-CZ" sz="27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700" smtClean="0"/>
          </a:p>
        </p:txBody>
      </p:sp>
      <p:pic>
        <p:nvPicPr>
          <p:cNvPr id="19459" name="Picture 2" descr="C:\Users\Jindřich Synovec\AppData\Local\Microsoft\Windows\Temporary Internet Files\Content.IE5\BJ6ZI92M\MC90044054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141663"/>
            <a:ext cx="14827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366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Směsi</vt:lpstr>
      <vt:lpstr>EU V-2 Ch8 Miroslava Komárová ZŠ Zákupy</vt:lpstr>
      <vt:lpstr>Definice pojmu</vt:lpstr>
      <vt:lpstr>Rozdělení směsí</vt:lpstr>
      <vt:lpstr>Heterogenní směs</vt:lpstr>
      <vt:lpstr>Homogenní směs</vt:lpstr>
      <vt:lpstr>Různorodé směsi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Směsi</dc:title>
  <dc:creator>Jindřich Synovec</dc:creator>
  <cp:lastModifiedBy>Česťa</cp:lastModifiedBy>
  <cp:revision>10</cp:revision>
  <dcterms:created xsi:type="dcterms:W3CDTF">2011-06-12T18:12:56Z</dcterms:created>
  <dcterms:modified xsi:type="dcterms:W3CDTF">2013-06-12T11:52:20Z</dcterms:modified>
</cp:coreProperties>
</file>