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D4545-8612-4E3C-A9E4-84C08CB9D25E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103F5-3760-483C-AD74-B1A5422C7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858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babyweb.cz</a:t>
            </a:r>
            <a:r>
              <a:rPr lang="cs-CZ" dirty="0" smtClean="0"/>
              <a:t>/</a:t>
            </a:r>
            <a:r>
              <a:rPr lang="cs-CZ" dirty="0" err="1" smtClean="0"/>
              <a:t>Clanky</a:t>
            </a:r>
            <a:r>
              <a:rPr lang="cs-CZ" dirty="0" smtClean="0"/>
              <a:t>/a4106-</a:t>
            </a:r>
            <a:r>
              <a:rPr lang="cs-CZ" dirty="0" err="1" smtClean="0"/>
              <a:t>Vyvoj</a:t>
            </a:r>
            <a:r>
              <a:rPr lang="cs-CZ" dirty="0" smtClean="0"/>
              <a:t>-miminka-podle-ultrazvuku.</a:t>
            </a:r>
            <a:r>
              <a:rPr lang="cs-CZ" dirty="0" err="1" smtClean="0"/>
              <a:t>aspx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103F5-3760-483C-AD74-B1A5422C71AA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http://cs.wikipedia.org/wiki/Placenta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103F5-3760-483C-AD74-B1A5422C71AA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http://www.novinky.</a:t>
            </a:r>
            <a:r>
              <a:rPr lang="cs-CZ" dirty="0" err="1" smtClean="0"/>
              <a:t>cz</a:t>
            </a:r>
            <a:r>
              <a:rPr lang="cs-CZ" dirty="0" smtClean="0"/>
              <a:t>/zena/</a:t>
            </a:r>
            <a:r>
              <a:rPr lang="cs-CZ" dirty="0" err="1" smtClean="0"/>
              <a:t>deti</a:t>
            </a:r>
            <a:r>
              <a:rPr lang="cs-CZ" dirty="0" smtClean="0"/>
              <a:t>/142797-obrazem-</a:t>
            </a:r>
            <a:r>
              <a:rPr lang="cs-CZ" dirty="0" err="1" smtClean="0"/>
              <a:t>vyvoj</a:t>
            </a:r>
            <a:r>
              <a:rPr lang="cs-CZ" dirty="0" smtClean="0"/>
              <a:t>-</a:t>
            </a:r>
            <a:r>
              <a:rPr lang="cs-CZ" dirty="0" err="1" smtClean="0"/>
              <a:t>ditete</a:t>
            </a:r>
            <a:r>
              <a:rPr lang="cs-CZ" dirty="0" smtClean="0"/>
              <a:t>-</a:t>
            </a:r>
            <a:r>
              <a:rPr lang="cs-CZ" dirty="0" err="1" smtClean="0"/>
              <a:t>pred</a:t>
            </a:r>
            <a:r>
              <a:rPr lang="cs-CZ" dirty="0" smtClean="0"/>
              <a:t>-</a:t>
            </a:r>
            <a:r>
              <a:rPr lang="cs-CZ" dirty="0" err="1" smtClean="0"/>
              <a:t>narozenim.html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103F5-3760-483C-AD74-B1A5422C71AA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http://www.novinky.</a:t>
            </a:r>
            <a:r>
              <a:rPr lang="cs-CZ" baseline="0" dirty="0" err="1" smtClean="0"/>
              <a:t>cz</a:t>
            </a:r>
            <a:r>
              <a:rPr lang="cs-CZ" baseline="0" dirty="0" smtClean="0"/>
              <a:t>/zena/</a:t>
            </a:r>
            <a:r>
              <a:rPr lang="cs-CZ" baseline="0" dirty="0" err="1" smtClean="0"/>
              <a:t>deti</a:t>
            </a:r>
            <a:r>
              <a:rPr lang="cs-CZ" baseline="0" dirty="0" smtClean="0"/>
              <a:t>/142797-obrazem-</a:t>
            </a:r>
            <a:r>
              <a:rPr lang="cs-CZ" baseline="0" dirty="0" err="1" smtClean="0"/>
              <a:t>vyvoj</a:t>
            </a:r>
            <a:r>
              <a:rPr lang="cs-CZ" baseline="0" dirty="0" smtClean="0"/>
              <a:t>-</a:t>
            </a:r>
            <a:r>
              <a:rPr lang="cs-CZ" baseline="0" dirty="0" err="1" smtClean="0"/>
              <a:t>ditete</a:t>
            </a:r>
            <a:r>
              <a:rPr lang="cs-CZ" baseline="0" dirty="0" smtClean="0"/>
              <a:t>-</a:t>
            </a:r>
            <a:r>
              <a:rPr lang="cs-CZ" baseline="0" dirty="0" err="1" smtClean="0"/>
              <a:t>pred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narozenim.html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103F5-3760-483C-AD74-B1A5422C71AA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http://tehotenstvi.academy.sk/index.php?click=68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103F5-3760-483C-AD74-B1A5422C71AA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http://zena.centrum.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deti</a:t>
            </a:r>
            <a:r>
              <a:rPr lang="cs-CZ" dirty="0" smtClean="0"/>
              <a:t>/</a:t>
            </a:r>
            <a:r>
              <a:rPr lang="cs-CZ" dirty="0" err="1" smtClean="0"/>
              <a:t>tehotenstvi</a:t>
            </a:r>
            <a:r>
              <a:rPr lang="cs-CZ" dirty="0" smtClean="0"/>
              <a:t>-a-miminko/</a:t>
            </a:r>
            <a:r>
              <a:rPr lang="cs-CZ" dirty="0" err="1" smtClean="0"/>
              <a:t>clanek.phtml</a:t>
            </a:r>
            <a:r>
              <a:rPr lang="cs-CZ" dirty="0" smtClean="0"/>
              <a:t>?id=715755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103F5-3760-483C-AD74-B1A5422C71AA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8FBB4DF-CB76-447E-9FC5-05D089A1371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8711EEA-1D95-4DFF-9DD0-28169A696F35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.imedia.cz/clickthru?spotId=1303028&amp;section=/zena/deti&amp;lang=cs&amp;destination=http://www.mbank.cz/osobni/mkonto/?utm_source=seznam_novinky&amp;utm_medium=banner_300_600&amp;utm_campaign=2012_05_mkont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media.novinky.cz/079/130791-original-petug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Nitroděložní vývoj člověka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237302"/>
          </a:xfrm>
        </p:spPr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74320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988242"/>
          </a:xfrm>
        </p:spPr>
        <p:txBody>
          <a:bodyPr/>
          <a:lstStyle/>
          <a:p>
            <a:r>
              <a:rPr lang="cs-CZ" dirty="0" smtClean="0"/>
              <a:t>EU V-2 Př8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643182"/>
            <a:ext cx="7772400" cy="3712378"/>
          </a:xfrm>
        </p:spPr>
        <p:txBody>
          <a:bodyPr/>
          <a:lstStyle/>
          <a:p>
            <a:r>
              <a:rPr lang="cs-CZ" dirty="0" smtClean="0"/>
              <a:t>Název: nitroděložní vývoj člověka</a:t>
            </a:r>
          </a:p>
          <a:p>
            <a:r>
              <a:rPr lang="cs-CZ" dirty="0" smtClean="0"/>
              <a:t>Cíl: Výuka nového učiva o zrození člověka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abyweb.cz/Upload/fotobanka/w6333609155161436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4018340"/>
            <a:ext cx="3643338" cy="2732504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Nitroděložní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plodu probíhá v děloze</a:t>
            </a:r>
          </a:p>
          <a:p>
            <a:r>
              <a:rPr lang="cs-CZ" dirty="0" smtClean="0"/>
              <a:t>Trvá přibližně 280 dní (asi 40 týdnů)</a:t>
            </a:r>
          </a:p>
          <a:p>
            <a:r>
              <a:rPr lang="cs-CZ" dirty="0" smtClean="0"/>
              <a:t>Dělení – zárodečná část ( do 12. týdne)</a:t>
            </a:r>
          </a:p>
          <a:p>
            <a:pPr>
              <a:buNone/>
            </a:pPr>
            <a:r>
              <a:rPr lang="cs-CZ" dirty="0" smtClean="0"/>
              <a:t>                   - plodová část (fetální) – končí </a:t>
            </a:r>
          </a:p>
          <a:p>
            <a:pPr>
              <a:buNone/>
            </a:pPr>
            <a:r>
              <a:rPr lang="cs-CZ" dirty="0" smtClean="0"/>
              <a:t>                      porodem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Těsně po oplození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83560"/>
            <a:ext cx="5872178" cy="4572000"/>
          </a:xfrm>
        </p:spPr>
        <p:txBody>
          <a:bodyPr/>
          <a:lstStyle/>
          <a:p>
            <a:r>
              <a:rPr lang="cs-CZ" dirty="0" smtClean="0"/>
              <a:t>Rýhování oplozeného vajíčka – buněčné dělení</a:t>
            </a:r>
          </a:p>
          <a:p>
            <a:r>
              <a:rPr lang="cs-CZ" dirty="0" smtClean="0"/>
              <a:t>Vyvíjí se v zárodek obalený blánou (placentou), která vyživuje plod, přivádí kyslík a odplavuje odpadní látky</a:t>
            </a:r>
          </a:p>
          <a:p>
            <a:r>
              <a:rPr lang="cs-CZ" dirty="0" smtClean="0"/>
              <a:t>Plod je s placentou spojen pupeční šňůrou</a:t>
            </a:r>
            <a:endParaRPr lang="cs-CZ" dirty="0"/>
          </a:p>
        </p:txBody>
      </p:sp>
      <p:pic>
        <p:nvPicPr>
          <p:cNvPr id="16386" name="Picture 2" descr="http://upload.wikimedia.org/wikipedia/commons/thumb/f/f1/Placenta.svg/220px-Placenta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571744"/>
            <a:ext cx="2738442" cy="2825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357298"/>
            <a:ext cx="6357982" cy="5286412"/>
          </a:xfrm>
        </p:spPr>
        <p:txBody>
          <a:bodyPr>
            <a:normAutofit/>
          </a:bodyPr>
          <a:lstStyle/>
          <a:p>
            <a:r>
              <a:rPr lang="cs-CZ" dirty="0" smtClean="0"/>
              <a:t>První měsíc – vznik nervové soustavy, oběhové soustavy a primitivních končetin</a:t>
            </a:r>
          </a:p>
          <a:p>
            <a:endParaRPr lang="cs-CZ" dirty="0" smtClean="0"/>
          </a:p>
          <a:p>
            <a:r>
              <a:rPr lang="cs-CZ" dirty="0" smtClean="0"/>
              <a:t>Druhý měsíc – vznik základů vnitřních orgánů</a:t>
            </a:r>
          </a:p>
          <a:p>
            <a:endParaRPr lang="cs-CZ" dirty="0" smtClean="0"/>
          </a:p>
          <a:p>
            <a:r>
              <a:rPr lang="cs-CZ" dirty="0" smtClean="0"/>
              <a:t>Třetí měsíc – zvětšuje se koncový mozek, tvoří se mozková kůra a začínají fungovat orgány</a:t>
            </a:r>
            <a:endParaRPr lang="cs-CZ" dirty="0"/>
          </a:p>
        </p:txBody>
      </p:sp>
      <p:pic>
        <p:nvPicPr>
          <p:cNvPr id="19458" name="Picture 2" descr="http://media.novinky.cz/078/130788-original1-k9mu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285992"/>
            <a:ext cx="3467739" cy="2727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28736"/>
            <a:ext cx="6086492" cy="521497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Čtvrtý měsíc – rychlý růst plodu, vývoj kůže, lze rozlišit pohlaví jedince</a:t>
            </a:r>
          </a:p>
          <a:p>
            <a:endParaRPr lang="cs-CZ" dirty="0" smtClean="0"/>
          </a:p>
          <a:p>
            <a:r>
              <a:rPr lang="cs-CZ" dirty="0" smtClean="0"/>
              <a:t>Pátý měsíc – propojení mozkových buněk, vnímání podnětů z okolí, pohyby plodu, slyšitelné údery srdce</a:t>
            </a:r>
          </a:p>
          <a:p>
            <a:endParaRPr lang="cs-CZ" dirty="0" smtClean="0"/>
          </a:p>
          <a:p>
            <a:r>
              <a:rPr lang="cs-CZ" dirty="0" smtClean="0"/>
              <a:t>Šestý měsíc – vznik základních reflexů</a:t>
            </a:r>
            <a:endParaRPr lang="cs-CZ" dirty="0"/>
          </a:p>
        </p:txBody>
      </p:sp>
      <p:sp>
        <p:nvSpPr>
          <p:cNvPr id="21507" name="Rectangle 3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08" name="Rectangle 4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09" name="Rectangle 5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11" name="Picture 7" descr="5. měsíc těhotenství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94234" y="4286256"/>
            <a:ext cx="2849765" cy="2571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285860"/>
            <a:ext cx="6657996" cy="5286412"/>
          </a:xfrm>
        </p:spPr>
        <p:txBody>
          <a:bodyPr>
            <a:normAutofit/>
          </a:bodyPr>
          <a:lstStyle/>
          <a:p>
            <a:r>
              <a:rPr lang="cs-CZ" dirty="0" smtClean="0"/>
              <a:t>Sedmý měsíc – otevření očních víček, roste podkožní tuk, vývoj dýchací soustavy</a:t>
            </a:r>
          </a:p>
          <a:p>
            <a:endParaRPr lang="cs-CZ" dirty="0" smtClean="0"/>
          </a:p>
          <a:p>
            <a:r>
              <a:rPr lang="cs-CZ" dirty="0" smtClean="0"/>
              <a:t>Osmý měsíc – zdvojnásobení podkožního vaziva</a:t>
            </a:r>
          </a:p>
          <a:p>
            <a:endParaRPr lang="cs-CZ" dirty="0" smtClean="0"/>
          </a:p>
          <a:p>
            <a:r>
              <a:rPr lang="cs-CZ" dirty="0" smtClean="0"/>
              <a:t>Devátý měsíc – plně fungují reflexy, patrné vlasy, obočí, řasy všechny soustavy fungují</a:t>
            </a:r>
            <a:endParaRPr lang="cs-CZ" dirty="0"/>
          </a:p>
        </p:txBody>
      </p:sp>
      <p:pic>
        <p:nvPicPr>
          <p:cNvPr id="24578" name="Picture 2" descr="http://tehotenstvo.academy.sk/images/35wk.jpg"/>
          <p:cNvPicPr>
            <a:picLocks noChangeAspect="1" noChangeArrowheads="1"/>
          </p:cNvPicPr>
          <p:nvPr/>
        </p:nvPicPr>
        <p:blipFill>
          <a:blip r:embed="rId3"/>
          <a:srcRect l="3750" t="2344" r="30624" b="8593"/>
          <a:stretch>
            <a:fillRect/>
          </a:stretch>
        </p:blipFill>
        <p:spPr bwMode="auto">
          <a:xfrm>
            <a:off x="6357950" y="2214554"/>
            <a:ext cx="2500330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1571612"/>
            <a:ext cx="7901014" cy="4783948"/>
          </a:xfrm>
        </p:spPr>
        <p:txBody>
          <a:bodyPr/>
          <a:lstStyle/>
          <a:p>
            <a:r>
              <a:rPr lang="cs-CZ" u="sng" dirty="0" smtClean="0"/>
              <a:t>Čtyři porodní doby: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První</a:t>
            </a:r>
            <a:r>
              <a:rPr lang="cs-CZ" dirty="0" smtClean="0"/>
              <a:t> – začíná porodními stahy (kontrakce) a odtok plodové vody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Druhá</a:t>
            </a:r>
            <a:r>
              <a:rPr lang="cs-CZ" dirty="0" smtClean="0"/>
              <a:t> – vlastní porod dítěte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Třetí</a:t>
            </a:r>
            <a:r>
              <a:rPr lang="cs-CZ" dirty="0" smtClean="0"/>
              <a:t> – porod placenty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Čtvrtá</a:t>
            </a:r>
            <a:r>
              <a:rPr lang="cs-CZ" dirty="0" smtClean="0"/>
              <a:t> – smršťování dělohy</a:t>
            </a:r>
            <a:endParaRPr lang="cs-CZ" dirty="0"/>
          </a:p>
        </p:txBody>
      </p:sp>
      <p:pic>
        <p:nvPicPr>
          <p:cNvPr id="25602" name="Picture 2" descr="http://img.aktualne.centrum.cz/445/8/4450828-novorozene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857628"/>
            <a:ext cx="3361759" cy="2857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</TotalTime>
  <Words>285</Words>
  <Application>Microsoft Office PowerPoint</Application>
  <PresentationFormat>Předvádění na obrazovce (4:3)</PresentationFormat>
  <Paragraphs>53</Paragraphs>
  <Slides>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Metro</vt:lpstr>
      <vt:lpstr>Nitroděložní vývoj člověka</vt:lpstr>
      <vt:lpstr>EU V-2 Př8 Miroslava Komárová ZŠ Zákupy</vt:lpstr>
      <vt:lpstr>Nitroděložní vývoj</vt:lpstr>
      <vt:lpstr>Těsně po oplození</vt:lpstr>
      <vt:lpstr>Vývoj</vt:lpstr>
      <vt:lpstr>Vývoj</vt:lpstr>
      <vt:lpstr>Vývoj</vt:lpstr>
      <vt:lpstr>Porod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Nitroděložní vývoj člověka</dc:title>
  <dc:creator>admin</dc:creator>
  <cp:lastModifiedBy>Česťa</cp:lastModifiedBy>
  <cp:revision>9</cp:revision>
  <dcterms:created xsi:type="dcterms:W3CDTF">2012-05-24T19:00:19Z</dcterms:created>
  <dcterms:modified xsi:type="dcterms:W3CDTF">2013-06-12T09:26:16Z</dcterms:modified>
</cp:coreProperties>
</file>