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DE0B7-8F71-4D56-81A8-9318DFA12F2F}" type="datetimeFigureOut">
              <a:rPr lang="cs-CZ" smtClean="0"/>
              <a:t>24.5.2012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4FAAA-58AE-439F-A462-722FAD9E43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http://dospivani.ic.cz/PROJ/kluci/pohlorg.htm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emag.cz</a:t>
            </a:r>
            <a:r>
              <a:rPr lang="cs-CZ" dirty="0" smtClean="0"/>
              <a:t>/spermie-</a:t>
            </a:r>
            <a:r>
              <a:rPr lang="cs-CZ" dirty="0" err="1" smtClean="0"/>
              <a:t>zivot</a:t>
            </a:r>
            <a:r>
              <a:rPr lang="cs-CZ" dirty="0" smtClean="0"/>
              <a:t>-je-</a:t>
            </a:r>
            <a:r>
              <a:rPr lang="cs-CZ" dirty="0" err="1" smtClean="0"/>
              <a:t>rozhodovani</a:t>
            </a:r>
            <a:r>
              <a:rPr lang="cs-CZ" dirty="0" smtClean="0"/>
              <a:t>/tisk/</a:t>
            </a:r>
          </a:p>
          <a:p>
            <a:r>
              <a:rPr lang="cs-CZ" dirty="0" smtClean="0"/>
              <a:t>              http://vtm.zive.cz/aktuality/k-vajicku-miri-spermie-ze-zkumavky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http://vyuka.zsjarose.cz/index.php?action=lesson_detail&amp;id=566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http://21stoleti.cz/blog/2012/02/28/</a:t>
            </a:r>
            <a:r>
              <a:rPr lang="cs-CZ" dirty="0" err="1" smtClean="0"/>
              <a:t>mytus</a:t>
            </a:r>
            <a:r>
              <a:rPr lang="cs-CZ" dirty="0" smtClean="0"/>
              <a:t>-</a:t>
            </a:r>
            <a:r>
              <a:rPr lang="cs-CZ" dirty="0" err="1" smtClean="0"/>
              <a:t>zboren</a:t>
            </a:r>
            <a:r>
              <a:rPr lang="cs-CZ" dirty="0" smtClean="0"/>
              <a:t>-zeny-</a:t>
            </a:r>
            <a:r>
              <a:rPr lang="cs-CZ" dirty="0" err="1" smtClean="0"/>
              <a:t>tvori</a:t>
            </a:r>
            <a:r>
              <a:rPr lang="cs-CZ" dirty="0" smtClean="0"/>
              <a:t>-</a:t>
            </a:r>
            <a:r>
              <a:rPr lang="cs-CZ" dirty="0" err="1" smtClean="0"/>
              <a:t>vajicka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http://www.osel.</a:t>
            </a:r>
            <a:r>
              <a:rPr lang="cs-CZ" dirty="0" err="1" smtClean="0"/>
              <a:t>cz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?</a:t>
            </a:r>
            <a:r>
              <a:rPr lang="cs-CZ" dirty="0" err="1" smtClean="0"/>
              <a:t>clanek</a:t>
            </a:r>
            <a:r>
              <a:rPr lang="cs-CZ" dirty="0" smtClean="0"/>
              <a:t>=1156</a:t>
            </a:r>
          </a:p>
          <a:p>
            <a:r>
              <a:rPr lang="cs-CZ" dirty="0" smtClean="0"/>
              <a:t>             </a:t>
            </a:r>
            <a:r>
              <a:rPr lang="cs-CZ" baseline="0" dirty="0" smtClean="0"/>
              <a:t> http://www.</a:t>
            </a:r>
            <a:r>
              <a:rPr lang="cs-CZ" baseline="0" dirty="0" err="1" smtClean="0"/>
              <a:t>reprogenesis.cz</a:t>
            </a:r>
            <a:r>
              <a:rPr lang="cs-CZ" baseline="0" dirty="0" smtClean="0"/>
              <a:t>/</a:t>
            </a:r>
            <a:r>
              <a:rPr lang="cs-CZ" baseline="0" dirty="0" err="1" smtClean="0"/>
              <a:t>unikatni</a:t>
            </a:r>
            <a:r>
              <a:rPr lang="cs-CZ" baseline="0" dirty="0" smtClean="0"/>
              <a:t>-</a:t>
            </a:r>
            <a:r>
              <a:rPr lang="cs-CZ" baseline="0" dirty="0" err="1" smtClean="0"/>
              <a:t>databaze</a:t>
            </a:r>
            <a:r>
              <a:rPr lang="cs-CZ" baseline="0" dirty="0" smtClean="0"/>
              <a:t>/</a:t>
            </a:r>
            <a:r>
              <a:rPr lang="cs-CZ" baseline="0" dirty="0" err="1" smtClean="0"/>
              <a:t>darovane</a:t>
            </a:r>
            <a:r>
              <a:rPr lang="cs-CZ" baseline="0" dirty="0" smtClean="0"/>
              <a:t>-spermie/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http://tema.novinky.cz/antikoncepce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4FAAA-58AE-439F-A462-722FAD9E43A7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6EE571-AD4F-4D41-A2FE-720E7593FBF9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A1AF0C-AE9D-4774-ACFA-2317EDC11A0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Pohlavní soustava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28"/>
            <a:ext cx="4968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>
            <a:normAutofit/>
          </a:bodyPr>
          <a:lstStyle/>
          <a:p>
            <a:r>
              <a:rPr lang="cs-CZ" dirty="0" smtClean="0"/>
              <a:t>EU V-2 Př8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229600" cy="4156720"/>
          </a:xfrm>
        </p:spPr>
        <p:txBody>
          <a:bodyPr/>
          <a:lstStyle/>
          <a:p>
            <a:r>
              <a:rPr lang="cs-CZ" dirty="0" smtClean="0"/>
              <a:t>Název: Pohlavní soustava</a:t>
            </a:r>
          </a:p>
          <a:p>
            <a:r>
              <a:rPr lang="cs-CZ" dirty="0" smtClean="0"/>
              <a:t>Cíl: Výuka nového učiva o pohlavní soustavě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spivani.ic.cz/PROJ/obr2/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571876"/>
            <a:ext cx="4929190" cy="300037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Mužské pohlavní orgány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42472"/>
          </a:xfrm>
        </p:spPr>
        <p:txBody>
          <a:bodyPr/>
          <a:lstStyle/>
          <a:p>
            <a:r>
              <a:rPr lang="cs-CZ" dirty="0" smtClean="0"/>
              <a:t>Varlata</a:t>
            </a:r>
          </a:p>
          <a:p>
            <a:r>
              <a:rPr lang="cs-CZ" dirty="0" smtClean="0"/>
              <a:t>Nadvarlata</a:t>
            </a:r>
          </a:p>
          <a:p>
            <a:r>
              <a:rPr lang="cs-CZ" dirty="0" smtClean="0"/>
              <a:t>Chámovody</a:t>
            </a:r>
          </a:p>
          <a:p>
            <a:r>
              <a:rPr lang="cs-CZ" dirty="0" smtClean="0"/>
              <a:t>Předstojná žláza (prostata)</a:t>
            </a:r>
          </a:p>
          <a:p>
            <a:r>
              <a:rPr lang="cs-CZ" dirty="0" smtClean="0"/>
              <a:t>Penis</a:t>
            </a:r>
            <a:r>
              <a:rPr lang="cs-CZ" dirty="0" smtClean="0"/>
              <a:t> </a:t>
            </a:r>
            <a:r>
              <a:rPr lang="cs-CZ" dirty="0" smtClean="0"/>
              <a:t>– předkožka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- žalud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- tři topořivá tělesa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Spermie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mužské pohlavní buňky</a:t>
            </a:r>
          </a:p>
          <a:p>
            <a:r>
              <a:rPr lang="cs-CZ" dirty="0" smtClean="0"/>
              <a:t>Začínají se tvořit v pubertě a produkce trvá až do pozdního stáří</a:t>
            </a:r>
          </a:p>
          <a:p>
            <a:r>
              <a:rPr lang="cs-CZ" dirty="0" smtClean="0"/>
              <a:t>Zrají asi 75 dní</a:t>
            </a:r>
          </a:p>
          <a:p>
            <a:r>
              <a:rPr lang="cs-CZ" dirty="0" smtClean="0"/>
              <a:t>Shromažďují se v nadvarlatech, odtud jsou vedeny chámovodem do močové trubice</a:t>
            </a:r>
          </a:p>
          <a:p>
            <a:r>
              <a:rPr lang="cs-CZ" dirty="0" smtClean="0"/>
              <a:t>Semeno (ejakulát) 3 – 5 ml</a:t>
            </a:r>
            <a:endParaRPr lang="cs-CZ" dirty="0"/>
          </a:p>
        </p:txBody>
      </p:sp>
      <p:pic>
        <p:nvPicPr>
          <p:cNvPr id="17410" name="Picture 2" descr="http://www.emag.cz/g2/magazin/7184/spermie_animacia_2_119292438_1590630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606339"/>
            <a:ext cx="3143272" cy="3251661"/>
          </a:xfrm>
          <a:prstGeom prst="rect">
            <a:avLst/>
          </a:prstGeom>
          <a:noFill/>
        </p:spPr>
      </p:pic>
      <p:pic>
        <p:nvPicPr>
          <p:cNvPr id="17412" name="Picture 4" descr="http://vtm.zive.cz/files/imagecache/dust_filerenderer_big/upload/aktuality/4084/k_vaj__ku_m____spermie_ze_zkumavky_4daeb6b60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52" y="4429130"/>
            <a:ext cx="3429026" cy="2286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Ženské </a:t>
            </a:r>
            <a:r>
              <a:rPr lang="cs-CZ" dirty="0" smtClean="0"/>
              <a:t>pohlavní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/>
          <a:lstStyle/>
          <a:p>
            <a:r>
              <a:rPr lang="cs-CZ" dirty="0" smtClean="0"/>
              <a:t>Vaječníky</a:t>
            </a:r>
          </a:p>
          <a:p>
            <a:r>
              <a:rPr lang="cs-CZ" dirty="0" smtClean="0"/>
              <a:t>Vejcovody</a:t>
            </a:r>
          </a:p>
          <a:p>
            <a:r>
              <a:rPr lang="cs-CZ" dirty="0" smtClean="0"/>
              <a:t>Děloha</a:t>
            </a:r>
          </a:p>
          <a:p>
            <a:r>
              <a:rPr lang="cs-CZ" dirty="0" smtClean="0"/>
              <a:t>pochva</a:t>
            </a:r>
            <a:endParaRPr lang="cs-CZ" dirty="0"/>
          </a:p>
        </p:txBody>
      </p:sp>
      <p:pic>
        <p:nvPicPr>
          <p:cNvPr id="16386" name="Picture 2" descr="http://vyuka.zsjarose.cz/data/swic/lessons/8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714487"/>
            <a:ext cx="5072098" cy="4280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Vajíčka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6543692" cy="4871100"/>
          </a:xfrm>
        </p:spPr>
        <p:txBody>
          <a:bodyPr/>
          <a:lstStyle/>
          <a:p>
            <a:r>
              <a:rPr lang="cs-CZ" dirty="0" smtClean="0"/>
              <a:t>Jsou ženské pohlavní buňky</a:t>
            </a:r>
          </a:p>
          <a:p>
            <a:r>
              <a:rPr lang="cs-CZ" dirty="0" smtClean="0"/>
              <a:t>Začínají dozrávat v pubertě (12. – 15. rok), společně se začínající menstruací</a:t>
            </a:r>
          </a:p>
          <a:p>
            <a:r>
              <a:rPr lang="cs-CZ" dirty="0" smtClean="0"/>
              <a:t>Konec dozrávání (přechod – klimakterium) kolem 50. roku</a:t>
            </a:r>
          </a:p>
          <a:p>
            <a:r>
              <a:rPr lang="cs-CZ" dirty="0" smtClean="0"/>
              <a:t>Během života ženy dozraje asi 400 vajíček</a:t>
            </a:r>
          </a:p>
          <a:p>
            <a:r>
              <a:rPr lang="cs-CZ" dirty="0" smtClean="0"/>
              <a:t>Pokud vajíčko není oplozeno odchází z těla při menstruaci</a:t>
            </a:r>
          </a:p>
          <a:p>
            <a:r>
              <a:rPr lang="cs-CZ" dirty="0" smtClean="0"/>
              <a:t>Menstruační cyklus trvá nejčastěji 28 dní</a:t>
            </a:r>
            <a:endParaRPr lang="cs-CZ" dirty="0"/>
          </a:p>
        </p:txBody>
      </p:sp>
      <p:pic>
        <p:nvPicPr>
          <p:cNvPr id="22530" name="Picture 2" descr="http://21stoleti.cz/wp-content/uploads/5b6d2fec4252dab687c9bab94d06-486x3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6177325" y="2609493"/>
            <a:ext cx="3284916" cy="2352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Oplození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/>
          <a:lstStyle/>
          <a:p>
            <a:r>
              <a:rPr lang="cs-CZ" dirty="0" smtClean="0"/>
              <a:t>K oplození nejčastěji dochází ve vejcovodech</a:t>
            </a:r>
          </a:p>
          <a:p>
            <a:r>
              <a:rPr lang="cs-CZ" dirty="0" smtClean="0"/>
              <a:t>V ejakulátu je asi 300 – 350 milionů spermií, vajíčko oplodní pouze jediná</a:t>
            </a:r>
          </a:p>
          <a:p>
            <a:r>
              <a:rPr lang="cs-CZ" dirty="0" smtClean="0"/>
              <a:t>V těle ženy mohou spermie přežívat až tři dny</a:t>
            </a:r>
            <a:endParaRPr lang="cs-CZ" dirty="0"/>
          </a:p>
        </p:txBody>
      </p:sp>
      <p:pic>
        <p:nvPicPr>
          <p:cNvPr id="23554" name="Picture 2" descr="http://www.osel.cz/_img/img11101396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357562"/>
            <a:ext cx="3643306" cy="2884875"/>
          </a:xfrm>
          <a:prstGeom prst="rect">
            <a:avLst/>
          </a:prstGeom>
          <a:noFill/>
        </p:spPr>
      </p:pic>
      <p:pic>
        <p:nvPicPr>
          <p:cNvPr id="23556" name="Picture 4" descr="http://www.reprogenesis.cz/wp-content/uploads/2012/04/darovane-sperm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3429000"/>
            <a:ext cx="2095498" cy="2791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Antikoncepce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937760"/>
          </a:xfrm>
        </p:spPr>
        <p:txBody>
          <a:bodyPr/>
          <a:lstStyle/>
          <a:p>
            <a:r>
              <a:rPr lang="cs-CZ" dirty="0" smtClean="0"/>
              <a:t>Přípravky proti nechtěnému otěhotnění a pohlavním chorobám</a:t>
            </a:r>
          </a:p>
          <a:p>
            <a:endParaRPr lang="cs-CZ" dirty="0" smtClean="0"/>
          </a:p>
          <a:p>
            <a:r>
              <a:rPr lang="cs-CZ" dirty="0" smtClean="0"/>
              <a:t>Prezervativ</a:t>
            </a:r>
          </a:p>
          <a:p>
            <a:r>
              <a:rPr lang="cs-CZ" dirty="0" smtClean="0"/>
              <a:t>Pesar</a:t>
            </a:r>
          </a:p>
          <a:p>
            <a:r>
              <a:rPr lang="cs-CZ" dirty="0" smtClean="0"/>
              <a:t>Hormonální antikoncepce</a:t>
            </a:r>
          </a:p>
          <a:p>
            <a:r>
              <a:rPr lang="cs-CZ" dirty="0" smtClean="0"/>
              <a:t>Hormonální injekce</a:t>
            </a:r>
          </a:p>
          <a:p>
            <a:r>
              <a:rPr lang="cs-CZ" dirty="0" smtClean="0"/>
              <a:t>Antikoncepční náplasti</a:t>
            </a:r>
          </a:p>
          <a:p>
            <a:r>
              <a:rPr lang="cs-CZ" dirty="0" smtClean="0"/>
              <a:t>Nitroděložní tělísko</a:t>
            </a:r>
          </a:p>
        </p:txBody>
      </p:sp>
      <p:pic>
        <p:nvPicPr>
          <p:cNvPr id="24578" name="Picture 2" descr="http://im.novinky.cz/820/218207-original1-wl20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7358" y="1785926"/>
            <a:ext cx="3219451" cy="2143140"/>
          </a:xfrm>
          <a:prstGeom prst="rect">
            <a:avLst/>
          </a:prstGeom>
          <a:noFill/>
        </p:spPr>
      </p:pic>
      <p:pic>
        <p:nvPicPr>
          <p:cNvPr id="24580" name="Picture 4" descr="http://im.novinky.cz/821/218215-original1-d98g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071942"/>
            <a:ext cx="3298608" cy="2181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Onemocnění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8043890" cy="4442472"/>
          </a:xfrm>
        </p:spPr>
        <p:txBody>
          <a:bodyPr/>
          <a:lstStyle/>
          <a:p>
            <a:r>
              <a:rPr lang="cs-CZ" dirty="0" smtClean="0"/>
              <a:t>Syfilis</a:t>
            </a:r>
          </a:p>
          <a:p>
            <a:r>
              <a:rPr lang="cs-CZ" dirty="0" smtClean="0"/>
              <a:t>Kapavka</a:t>
            </a:r>
          </a:p>
          <a:p>
            <a:r>
              <a:rPr lang="cs-CZ" dirty="0" smtClean="0"/>
              <a:t>Opary</a:t>
            </a:r>
          </a:p>
          <a:p>
            <a:r>
              <a:rPr lang="cs-CZ" dirty="0" smtClean="0"/>
              <a:t>Bradavice</a:t>
            </a:r>
          </a:p>
          <a:p>
            <a:r>
              <a:rPr lang="cs-CZ" dirty="0" smtClean="0"/>
              <a:t>AIDS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</TotalTime>
  <Words>258</Words>
  <Application>Microsoft Office PowerPoint</Application>
  <PresentationFormat>Předvádění na obrazovce (4:3)</PresentationFormat>
  <Paragraphs>66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Původ</vt:lpstr>
      <vt:lpstr>Pohlavní soustava</vt:lpstr>
      <vt:lpstr>EU V-2 Př8 Miroslava Komárová ZŠ Zákupy</vt:lpstr>
      <vt:lpstr>Mužské pohlavní orgány</vt:lpstr>
      <vt:lpstr>Spermie</vt:lpstr>
      <vt:lpstr>Ženské pohlavní orgány</vt:lpstr>
      <vt:lpstr>Vajíčka</vt:lpstr>
      <vt:lpstr>Oplození</vt:lpstr>
      <vt:lpstr>Antikoncepce</vt:lpstr>
      <vt:lpstr>Onemocnění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Pohlavní soustava</dc:title>
  <dc:creator>admin</dc:creator>
  <cp:lastModifiedBy>admin</cp:lastModifiedBy>
  <cp:revision>8</cp:revision>
  <dcterms:created xsi:type="dcterms:W3CDTF">2012-05-24T18:02:45Z</dcterms:created>
  <dcterms:modified xsi:type="dcterms:W3CDTF">2012-05-24T19:00:09Z</dcterms:modified>
</cp:coreProperties>
</file>