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54DB-013C-4EC2-9040-73123D437D64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832A6-D50C-4F56-BDBA-7B21C514A8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5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http://medicina.ronnie.cz/c-7376-hormony-a-jejich-vliv-na-organismus-ii.html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4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http://www.prolaktin.cz/podvesek-mozkovy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0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http://www.</a:t>
            </a:r>
            <a:r>
              <a:rPr lang="cs-CZ" dirty="0" err="1" smtClean="0"/>
              <a:t>healingtherapies.info</a:t>
            </a:r>
            <a:r>
              <a:rPr lang="cs-CZ" dirty="0" smtClean="0"/>
              <a:t>/PinealGland1.htm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http://sachpa.symbinatur.com/Symbinatur-poradna-pro-poruchy-funkce-stitne-zlazy-info-18.html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http://medicina.ronnie.cz/c-7376-hormony-a-jejich-vliv-na-organismus-ii.html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http://www.</a:t>
            </a:r>
            <a:r>
              <a:rPr lang="cs-CZ" dirty="0" err="1" smtClean="0"/>
              <a:t>nasemimi.cz</a:t>
            </a:r>
            <a:r>
              <a:rPr lang="cs-CZ" dirty="0" smtClean="0"/>
              <a:t>/dieta/dieta-</a:t>
            </a:r>
            <a:r>
              <a:rPr lang="cs-CZ" dirty="0" err="1" smtClean="0"/>
              <a:t>zanet</a:t>
            </a:r>
            <a:r>
              <a:rPr lang="cs-CZ" dirty="0" smtClean="0"/>
              <a:t>-slinivky-</a:t>
            </a:r>
            <a:r>
              <a:rPr lang="cs-CZ" dirty="0" err="1" smtClean="0"/>
              <a:t>brisni.php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http://www.</a:t>
            </a:r>
            <a:r>
              <a:rPr lang="cs-CZ" dirty="0" err="1" smtClean="0"/>
              <a:t>larousse.fr</a:t>
            </a:r>
            <a:r>
              <a:rPr lang="cs-CZ" dirty="0" smtClean="0"/>
              <a:t>/</a:t>
            </a:r>
            <a:r>
              <a:rPr lang="cs-CZ" dirty="0" err="1" smtClean="0"/>
              <a:t>encyclopedie</a:t>
            </a:r>
            <a:r>
              <a:rPr lang="cs-CZ" dirty="0" smtClean="0"/>
              <a:t>/</a:t>
            </a:r>
            <a:r>
              <a:rPr lang="cs-CZ" dirty="0" err="1" smtClean="0"/>
              <a:t>medical</a:t>
            </a:r>
            <a:r>
              <a:rPr lang="cs-CZ" dirty="0" smtClean="0"/>
              <a:t>/</a:t>
            </a:r>
            <a:r>
              <a:rPr lang="cs-CZ" dirty="0" err="1" smtClean="0"/>
              <a:t>thymus</a:t>
            </a:r>
            <a:r>
              <a:rPr lang="cs-CZ" dirty="0" smtClean="0"/>
              <a:t>/16579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http://uromax.ru/article/yaichki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Obrázek: http://medicina.ronnie.cz/c-7376-hormony-a-jejich-vliv-na-organismus-ii.html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32A6-D50C-4F56-BDBA-7B21C514A85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C59920-59DD-4E99-B719-01B968D2287C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A0CADA-B3EB-4D90-974D-AA411426B6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Chemičtí poslové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Vypracovala: Mgr. Miroslava Komárová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94" y="4509120"/>
            <a:ext cx="3048000" cy="74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larousse.fr/encyclopedie/data/images/1002120-Localisation_du_thy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667124" cy="3667124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Ovlivňuje správnou funkci imunitního systému</a:t>
            </a:r>
          </a:p>
          <a:p>
            <a:r>
              <a:rPr lang="cs-CZ" dirty="0" smtClean="0"/>
              <a:t>Je plně vyvinutý pouze u dětí</a:t>
            </a:r>
          </a:p>
          <a:p>
            <a:r>
              <a:rPr lang="cs-CZ" dirty="0" smtClean="0"/>
              <a:t>Dozrávají zde bílé krvinky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Brzlík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hormony.estranky.cz/img/mid/12/nadledviny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22552"/>
            <a:ext cx="4143372" cy="4235448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Tvořeny kůrou a dřeně</a:t>
            </a:r>
          </a:p>
          <a:p>
            <a:r>
              <a:rPr lang="cs-CZ" dirty="0" smtClean="0"/>
              <a:t>Hormony dřeně: adrenalin</a:t>
            </a:r>
          </a:p>
          <a:p>
            <a:pPr>
              <a:buNone/>
            </a:pPr>
            <a:r>
              <a:rPr lang="cs-CZ" dirty="0" smtClean="0"/>
              <a:t>                                     noradrenalin</a:t>
            </a:r>
          </a:p>
          <a:p>
            <a:pPr>
              <a:buNone/>
            </a:pPr>
            <a:r>
              <a:rPr lang="cs-CZ" dirty="0" smtClean="0"/>
              <a:t>                                      dopamin</a:t>
            </a:r>
          </a:p>
          <a:p>
            <a:r>
              <a:rPr lang="cs-CZ" dirty="0" smtClean="0"/>
              <a:t>Hormony kůry: aldosteron</a:t>
            </a:r>
          </a:p>
          <a:p>
            <a:pPr>
              <a:buNone/>
            </a:pPr>
            <a:r>
              <a:rPr lang="cs-CZ" dirty="0" smtClean="0"/>
              <a:t>                                  kortizol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Nadledviny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Ovlivňují vývoj spermií, tělesné rysy muže a metabolismus</a:t>
            </a:r>
          </a:p>
          <a:p>
            <a:r>
              <a:rPr lang="cs-CZ" dirty="0" smtClean="0"/>
              <a:t>Hormon: testosteron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Varlata</a:t>
            </a:r>
            <a:endParaRPr lang="cs-CZ" dirty="0"/>
          </a:p>
        </p:txBody>
      </p:sp>
      <p:pic>
        <p:nvPicPr>
          <p:cNvPr id="33794" name="Picture 2" descr="http://uromax.ru/images/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10409"/>
            <a:ext cx="4267203" cy="331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Ovlivňují vývoj a růst pohlavních orgánů a tělesné změny žen</a:t>
            </a:r>
          </a:p>
          <a:p>
            <a:r>
              <a:rPr lang="cs-CZ" dirty="0" smtClean="0"/>
              <a:t>Hormony: estrogen</a:t>
            </a:r>
          </a:p>
          <a:p>
            <a:pPr>
              <a:buNone/>
            </a:pPr>
            <a:r>
              <a:rPr lang="cs-CZ" dirty="0" smtClean="0"/>
              <a:t>                         progesteron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Vaječníky</a:t>
            </a:r>
            <a:endParaRPr lang="cs-CZ" dirty="0"/>
          </a:p>
        </p:txBody>
      </p:sp>
      <p:pic>
        <p:nvPicPr>
          <p:cNvPr id="34818" name="Picture 2" descr="http://nd01.jxs.cz/108/414/f442f5c06f_6983497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143272" cy="326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Diabetes </a:t>
            </a:r>
            <a:r>
              <a:rPr lang="cs-CZ" dirty="0" err="1" smtClean="0"/>
              <a:t>melitus</a:t>
            </a:r>
            <a:r>
              <a:rPr lang="cs-CZ" dirty="0" smtClean="0"/>
              <a:t> (cukrovka) – nedostatek inzulínu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6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Název: </a:t>
            </a:r>
            <a:r>
              <a:rPr lang="cs-CZ" dirty="0" smtClean="0"/>
              <a:t>Chemičtí poslové</a:t>
            </a:r>
            <a:endParaRPr lang="cs-CZ" dirty="0"/>
          </a:p>
          <a:p>
            <a:r>
              <a:rPr lang="cs-CZ" dirty="0"/>
              <a:t>Cíl: Seznámení se s učivem o </a:t>
            </a:r>
            <a:r>
              <a:rPr lang="cs-CZ" dirty="0" smtClean="0"/>
              <a:t>endokrinních žlázách</a:t>
            </a:r>
            <a:endParaRPr lang="cs-CZ" dirty="0"/>
          </a:p>
          <a:p>
            <a:r>
              <a:rPr lang="cs-CZ" dirty="0"/>
              <a:t>Čas: 25 - 30 minut</a:t>
            </a:r>
          </a:p>
          <a:p>
            <a:r>
              <a:rPr lang="cs-CZ" dirty="0"/>
              <a:t>Pomůcky: interaktivní </a:t>
            </a:r>
            <a:r>
              <a:rPr lang="cs-CZ" dirty="0" smtClean="0"/>
              <a:t>tabule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EU </a:t>
            </a:r>
            <a:r>
              <a:rPr lang="cs-CZ" sz="3600" dirty="0" smtClean="0"/>
              <a:t>V-2 </a:t>
            </a:r>
            <a:r>
              <a:rPr lang="cs-CZ" sz="3600" dirty="0"/>
              <a:t>Př8</a:t>
            </a:r>
            <a:br>
              <a:rPr lang="cs-CZ" sz="3600" dirty="0"/>
            </a:br>
            <a:r>
              <a:rPr lang="cs-CZ" sz="3600" dirty="0"/>
              <a:t>Miroslava Komárová</a:t>
            </a:r>
            <a:br>
              <a:rPr lang="cs-CZ" sz="3600" dirty="0"/>
            </a:br>
            <a:r>
              <a:rPr lang="cs-CZ" sz="3600" dirty="0"/>
              <a:t>ZŠ Zákupy</a:t>
            </a:r>
          </a:p>
        </p:txBody>
      </p:sp>
    </p:spTree>
    <p:extLst>
      <p:ext uri="{BB962C8B-B14F-4D97-AF65-F5344CB8AC3E}">
        <p14:creationId xmlns:p14="http://schemas.microsoft.com/office/powerpoint/2010/main" val="24394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žlázy s vnitřní sekrecí (vytvářejí hormony)</a:t>
            </a:r>
          </a:p>
          <a:p>
            <a:r>
              <a:rPr lang="cs-CZ" dirty="0" smtClean="0"/>
              <a:t>Pomáhají řídit organismus</a:t>
            </a:r>
          </a:p>
          <a:p>
            <a:r>
              <a:rPr lang="cs-CZ" dirty="0" smtClean="0"/>
              <a:t>Jsou vývojově starší a pomalejší než nervová soustava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Endokrinní žlázy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0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cina.ronnie.cz/img/data/clanky/normal/737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3"/>
            <a:ext cx="4248472" cy="4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420888"/>
            <a:ext cx="7668840" cy="41044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Podvěsek mozkový (hypofýza)</a:t>
            </a:r>
          </a:p>
          <a:p>
            <a:r>
              <a:rPr lang="cs-CZ" sz="2800" dirty="0" smtClean="0"/>
              <a:t>Šišinka</a:t>
            </a:r>
          </a:p>
          <a:p>
            <a:r>
              <a:rPr lang="cs-CZ" sz="2800" dirty="0" smtClean="0"/>
              <a:t>Štítná žláza</a:t>
            </a:r>
          </a:p>
          <a:p>
            <a:r>
              <a:rPr lang="cs-CZ" sz="2800" dirty="0" smtClean="0"/>
              <a:t>Příštítná tělíska</a:t>
            </a:r>
          </a:p>
          <a:p>
            <a:r>
              <a:rPr lang="cs-CZ" sz="2800" dirty="0" smtClean="0"/>
              <a:t>Slinivka břišní</a:t>
            </a:r>
          </a:p>
          <a:p>
            <a:r>
              <a:rPr lang="cs-CZ" sz="2800" dirty="0" smtClean="0"/>
              <a:t>Brzlík</a:t>
            </a:r>
          </a:p>
          <a:p>
            <a:r>
              <a:rPr lang="cs-CZ" sz="2800" dirty="0" smtClean="0"/>
              <a:t>Nadledviny</a:t>
            </a:r>
          </a:p>
          <a:p>
            <a:r>
              <a:rPr lang="cs-CZ" sz="2800" dirty="0" smtClean="0"/>
              <a:t>Pohlavní žlázy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to jsou?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8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Řídí činnost endokrinních žláz</a:t>
            </a:r>
          </a:p>
          <a:p>
            <a:r>
              <a:rPr lang="cs-CZ" dirty="0" smtClean="0"/>
              <a:t>Hormony: </a:t>
            </a:r>
            <a:r>
              <a:rPr lang="cs-CZ" dirty="0"/>
              <a:t>antidiuretický hormon (ADH) </a:t>
            </a:r>
          </a:p>
          <a:p>
            <a:pPr marL="0" indent="0">
              <a:buNone/>
            </a:pPr>
            <a:r>
              <a:rPr lang="cs-CZ" dirty="0" smtClean="0"/>
              <a:t>                        oxytocin </a:t>
            </a:r>
            <a:r>
              <a:rPr lang="cs-CZ" dirty="0"/>
              <a:t>(vliv na porod a kojení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ypofýza</a:t>
            </a:r>
            <a:endParaRPr lang="cs-CZ" dirty="0"/>
          </a:p>
        </p:txBody>
      </p:sp>
      <p:pic>
        <p:nvPicPr>
          <p:cNvPr id="2050" name="Picture 2" descr="http://www.prolaktin.cz/dbpic/hypofyza-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58938"/>
            <a:ext cx="2667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uoridealert.org/CMSTemplates/FAN/images/pine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3286148" cy="2973182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vliv na denní biorytmy</a:t>
            </a:r>
          </a:p>
          <a:p>
            <a:r>
              <a:rPr lang="cs-CZ" dirty="0" smtClean="0"/>
              <a:t>Hormon: melatonin (spánkový hormon – jeho hladina </a:t>
            </a:r>
          </a:p>
          <a:p>
            <a:pPr>
              <a:buNone/>
            </a:pPr>
            <a:r>
              <a:rPr lang="cs-CZ" dirty="0" smtClean="0"/>
              <a:t>                                        se mění podle střídání světla a tmy)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Šišinka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5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Ovlivňuje metabolismus bílkovin a termoregulaci</a:t>
            </a:r>
          </a:p>
          <a:p>
            <a:r>
              <a:rPr lang="cs-CZ" dirty="0" smtClean="0"/>
              <a:t>Hormon: tyroxin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Štítná žláza</a:t>
            </a:r>
            <a:endParaRPr lang="cs-CZ" dirty="0"/>
          </a:p>
        </p:txBody>
      </p:sp>
      <p:pic>
        <p:nvPicPr>
          <p:cNvPr id="23554" name="Picture 2" descr="http://sachpa.symbinatur.com/pict/texty/18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2905129" cy="334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Udržují hladinu vápníku v krvi</a:t>
            </a:r>
          </a:p>
          <a:p>
            <a:r>
              <a:rPr lang="cs-CZ" dirty="0" smtClean="0"/>
              <a:t>Hormon: parathormon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Příštítná tělíska</a:t>
            </a:r>
            <a:endParaRPr lang="cs-CZ" dirty="0"/>
          </a:p>
        </p:txBody>
      </p:sp>
      <p:pic>
        <p:nvPicPr>
          <p:cNvPr id="24578" name="Picture 2" descr="http://medicina.ronnie.cz/img/data/clanky/normal/7376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46" y="3429000"/>
            <a:ext cx="4194205" cy="309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asemimi.cz/dieta/img_web/lidske_telo_nakres_orga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9872"/>
            <a:ext cx="3929058" cy="4278128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Ovlivňuje metabolismus cukrů</a:t>
            </a:r>
          </a:p>
          <a:p>
            <a:r>
              <a:rPr lang="cs-CZ" dirty="0" smtClean="0"/>
              <a:t>Hormon: inzulín</a:t>
            </a:r>
          </a:p>
          <a:p>
            <a:pPr>
              <a:buNone/>
            </a:pPr>
            <a:r>
              <a:rPr lang="cs-CZ" dirty="0" smtClean="0"/>
              <a:t>                      </a:t>
            </a:r>
            <a:r>
              <a:rPr lang="cs-CZ" dirty="0" err="1" smtClean="0"/>
              <a:t>glukagon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Slinivka břišní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278</Words>
  <Application>Microsoft Office PowerPoint</Application>
  <PresentationFormat>Předvádění na obrazovce (4:3)</PresentationFormat>
  <Paragraphs>76</Paragraphs>
  <Slides>14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Vlnění</vt:lpstr>
      <vt:lpstr>Chemičtí poslové</vt:lpstr>
      <vt:lpstr>EU V-2 Př8 Miroslava Komárová ZŠ Zákupy</vt:lpstr>
      <vt:lpstr>Endokrinní žlázy</vt:lpstr>
      <vt:lpstr>Které to jsou?</vt:lpstr>
      <vt:lpstr>Hypofýza</vt:lpstr>
      <vt:lpstr>Šišinka</vt:lpstr>
      <vt:lpstr>Štítná žláza</vt:lpstr>
      <vt:lpstr>Příštítná tělíska</vt:lpstr>
      <vt:lpstr>Slinivka břišní</vt:lpstr>
      <vt:lpstr>Brzlík</vt:lpstr>
      <vt:lpstr>Nadledviny</vt:lpstr>
      <vt:lpstr>Varlata</vt:lpstr>
      <vt:lpstr>Vaječníky</vt:lpstr>
      <vt:lpstr>Onemocnění</vt:lpstr>
    </vt:vector>
  </TitlesOfParts>
  <Company>ZS Zakupy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Chemičtí poslové</dc:title>
  <dc:creator>Administrator</dc:creator>
  <cp:lastModifiedBy>Česťa</cp:lastModifiedBy>
  <cp:revision>15</cp:revision>
  <dcterms:created xsi:type="dcterms:W3CDTF">2012-05-21T09:11:50Z</dcterms:created>
  <dcterms:modified xsi:type="dcterms:W3CDTF">2013-06-12T09:25:57Z</dcterms:modified>
</cp:coreProperties>
</file>