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40DC8A-9036-4159-A414-C76A57E7AB38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BE43E-994F-4B53-BA6C-0DA98FAD69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46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Obrázek: http://www.femina.cz/magazin/krasa/beauty-tip-dokonale-velke-oci.html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E43E-994F-4B53-BA6C-0DA98FAD698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583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Obrázek:</a:t>
            </a:r>
            <a:r>
              <a:rPr lang="cs-CZ" baseline="0" dirty="0" smtClean="0"/>
              <a:t> http://galerie.digiarena.e15.cz/showphoto.php?photo=32683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E43E-994F-4B53-BA6C-0DA98FAD698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9128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obrázek: http://www.dobreoci.cz/cz/o-ocich/anatomie-oka.html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E43E-994F-4B53-BA6C-0DA98FAD6983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770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obrázek: http://trpitele.blog.cz/0811/obecna-charakterictika-vnimani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E43E-994F-4B53-BA6C-0DA98FAD6983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98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obrázek: http://www.zijeme.cz/zanet-spojivek-priznaky/</a:t>
            </a:r>
          </a:p>
          <a:p>
            <a:r>
              <a:rPr lang="cs-CZ" dirty="0" smtClean="0"/>
              <a:t>http://www.cocky-online.cz/ocni-vady-kratkozrakost/</a:t>
            </a:r>
          </a:p>
          <a:p>
            <a:r>
              <a:rPr lang="cs-CZ" dirty="0" smtClean="0"/>
              <a:t>http://www.cocky-online.cz/ocni-vady-dalekozrakost/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E43E-994F-4B53-BA6C-0DA98FAD6983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4082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obrázek: http://lukas.faltynek.com/2007/06/25/barvoslepost_test/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E43E-994F-4B53-BA6C-0DA98FAD6983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5999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2323-C723-48F3-8E98-A75BD4ECC2E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F1406-773A-4E49-ADEA-B0B21BB7EEB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2323-C723-48F3-8E98-A75BD4ECC2E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F1406-773A-4E49-ADEA-B0B21BB7EE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2323-C723-48F3-8E98-A75BD4ECC2E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F1406-773A-4E49-ADEA-B0B21BB7EE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2323-C723-48F3-8E98-A75BD4ECC2E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F1406-773A-4E49-ADEA-B0B21BB7EE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2323-C723-48F3-8E98-A75BD4ECC2E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F1406-773A-4E49-ADEA-B0B21BB7EEB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2323-C723-48F3-8E98-A75BD4ECC2E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F1406-773A-4E49-ADEA-B0B21BB7EE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2323-C723-48F3-8E98-A75BD4ECC2E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F1406-773A-4E49-ADEA-B0B21BB7EE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2323-C723-48F3-8E98-A75BD4ECC2E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F1406-773A-4E49-ADEA-B0B21BB7EE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2323-C723-48F3-8E98-A75BD4ECC2E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F1406-773A-4E49-ADEA-B0B21BB7EE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2323-C723-48F3-8E98-A75BD4ECC2E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F1406-773A-4E49-ADEA-B0B21BB7EE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2323-C723-48F3-8E98-A75BD4ECC2E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CCF1406-773A-4E49-ADEA-B0B21BB7EEB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542323-C723-48F3-8E98-A75BD4ECC2E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CF1406-773A-4E49-ADEA-B0B21BB7EEB9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800" dirty="0" smtClean="0"/>
              <a:t>Zrak</a:t>
            </a:r>
            <a:endParaRPr lang="cs-CZ" sz="8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Vypracovala: Mgr. Miroslava Komárová</a:t>
            </a:r>
            <a:endParaRPr lang="cs-CZ" sz="2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582" y="5157192"/>
            <a:ext cx="3048000" cy="746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764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Oční testy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test </a:t>
            </a:r>
            <a:r>
              <a:rPr lang="cs-CZ" dirty="0">
                <a:solidFill>
                  <a:srgbClr val="FF0000"/>
                </a:solidFill>
              </a:rPr>
              <a:t>slepé skvrny </a:t>
            </a:r>
          </a:p>
          <a:p>
            <a:pPr marL="0" indent="0">
              <a:buNone/>
            </a:pPr>
            <a:r>
              <a:rPr lang="cs-CZ" dirty="0" smtClean="0"/>
              <a:t>Nakreslete </a:t>
            </a:r>
            <a:r>
              <a:rPr lang="cs-CZ" dirty="0"/>
              <a:t>na čistý papír černou tečku. Asi pět centimetrů od ní nakreslete křížek. Zakryjte si levé oko a pravým sledujte tečku. Papír pomalu přibližujte k sobě a stále pozorujte tečku. Ve chvíli, kdy se vám křížek ztratí, dopadá jeho obraz na slepou skvrnu.</a:t>
            </a:r>
          </a:p>
        </p:txBody>
      </p:sp>
    </p:spTree>
    <p:extLst>
      <p:ext uri="{BB962C8B-B14F-4D97-AF65-F5344CB8AC3E}">
        <p14:creationId xmlns:p14="http://schemas.microsoft.com/office/powerpoint/2010/main" val="41461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932824"/>
          </a:xfrm>
        </p:spPr>
        <p:txBody>
          <a:bodyPr>
            <a:normAutofit fontScale="90000"/>
          </a:bodyPr>
          <a:lstStyle/>
          <a:p>
            <a:r>
              <a:rPr lang="cs-CZ" sz="4400" dirty="0"/>
              <a:t>EU V-2 </a:t>
            </a:r>
            <a:r>
              <a:rPr lang="cs-CZ" sz="4400" dirty="0" smtClean="0"/>
              <a:t>Př8</a:t>
            </a:r>
            <a:r>
              <a:rPr lang="cs-CZ" sz="4400" dirty="0"/>
              <a:t/>
            </a:r>
            <a:br>
              <a:rPr lang="cs-CZ" sz="4400" dirty="0"/>
            </a:br>
            <a:r>
              <a:rPr lang="cs-CZ" sz="4400" dirty="0"/>
              <a:t>Miroslava Komárová</a:t>
            </a:r>
            <a:br>
              <a:rPr lang="cs-CZ" sz="4400" dirty="0"/>
            </a:br>
            <a:r>
              <a:rPr lang="cs-CZ" sz="4400" dirty="0"/>
              <a:t>ZŠ Zákupy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255640"/>
          </a:xfrm>
        </p:spPr>
        <p:txBody>
          <a:bodyPr/>
          <a:lstStyle/>
          <a:p>
            <a:r>
              <a:rPr lang="cs-CZ" dirty="0"/>
              <a:t>Název: </a:t>
            </a:r>
            <a:r>
              <a:rPr lang="cs-CZ" dirty="0" smtClean="0"/>
              <a:t>Zrak</a:t>
            </a:r>
            <a:endParaRPr lang="cs-CZ" dirty="0"/>
          </a:p>
          <a:p>
            <a:r>
              <a:rPr lang="cs-CZ" dirty="0"/>
              <a:t>Cíl: Seznámení se s učivem o </a:t>
            </a:r>
            <a:r>
              <a:rPr lang="cs-CZ" dirty="0" smtClean="0"/>
              <a:t>oku</a:t>
            </a:r>
            <a:endParaRPr lang="cs-CZ" dirty="0"/>
          </a:p>
          <a:p>
            <a:r>
              <a:rPr lang="cs-CZ" dirty="0"/>
              <a:t>Čas: 25 - 30 minut</a:t>
            </a:r>
          </a:p>
          <a:p>
            <a:r>
              <a:rPr lang="cs-CZ" dirty="0"/>
              <a:t>Pomůcky: interaktivní tabule</a:t>
            </a:r>
          </a:p>
        </p:txBody>
      </p:sp>
    </p:spTree>
    <p:extLst>
      <p:ext uri="{BB962C8B-B14F-4D97-AF65-F5344CB8AC3E}">
        <p14:creationId xmlns:p14="http://schemas.microsoft.com/office/powerpoint/2010/main" val="134286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oka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/>
          <a:lstStyle/>
          <a:p>
            <a:r>
              <a:rPr lang="cs-CZ" dirty="0" smtClean="0"/>
              <a:t>Zaznamenává dopadající světlo, jeho intenzitu a barvu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Vnímání okolního prostředí, předmětů, pohybu a prostorového uspořádání</a:t>
            </a:r>
            <a:endParaRPr lang="cs-CZ" dirty="0"/>
          </a:p>
        </p:txBody>
      </p:sp>
      <p:pic>
        <p:nvPicPr>
          <p:cNvPr id="1028" name="Picture 4" descr="http://www.femina.cz/uploads/beauty/nepojmenovano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985046"/>
            <a:ext cx="4392488" cy="2743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644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alerie.digiarena.e15.cz/data/518/medium/slz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318009"/>
            <a:ext cx="3913920" cy="2544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7584" y="476672"/>
            <a:ext cx="8229600" cy="1080120"/>
          </a:xfrm>
        </p:spPr>
        <p:txBody>
          <a:bodyPr/>
          <a:lstStyle/>
          <a:p>
            <a:r>
              <a:rPr lang="cs-CZ" dirty="0" smtClean="0"/>
              <a:t>Uložení oka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199" y="1556792"/>
            <a:ext cx="8676793" cy="4767808"/>
          </a:xfrm>
        </p:spPr>
        <p:txBody>
          <a:bodyPr/>
          <a:lstStyle/>
          <a:p>
            <a:r>
              <a:rPr lang="cs-CZ" dirty="0" smtClean="0"/>
              <a:t>Uloženo v očnici a chráněno nadočnicovým obloukem</a:t>
            </a:r>
            <a:r>
              <a:rPr lang="cs-CZ" dirty="0"/>
              <a:t> </a:t>
            </a:r>
            <a:r>
              <a:rPr lang="cs-CZ" dirty="0" smtClean="0"/>
              <a:t>s obočím</a:t>
            </a:r>
          </a:p>
          <a:p>
            <a:r>
              <a:rPr lang="cs-CZ" dirty="0" smtClean="0"/>
              <a:t>chráněno dvěma pohyblivými víčky s řasami</a:t>
            </a:r>
          </a:p>
          <a:p>
            <a:r>
              <a:rPr lang="cs-CZ" dirty="0" smtClean="0"/>
              <a:t>sliznice víček = spojivka</a:t>
            </a:r>
          </a:p>
          <a:p>
            <a:r>
              <a:rPr lang="cs-CZ" dirty="0" smtClean="0"/>
              <a:t>oko čistí a vlhčí slzné žlázy produkující slzy</a:t>
            </a:r>
          </a:p>
          <a:p>
            <a:r>
              <a:rPr lang="cs-CZ" dirty="0" smtClean="0"/>
              <a:t>slzy odtékají z oka slzným kanálkem do dutiny nosní</a:t>
            </a:r>
          </a:p>
          <a:p>
            <a:r>
              <a:rPr lang="cs-CZ" dirty="0" smtClean="0"/>
              <a:t>okem pohybují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okohybné svaly</a:t>
            </a:r>
          </a:p>
        </p:txBody>
      </p:sp>
    </p:spTree>
    <p:extLst>
      <p:ext uri="{BB962C8B-B14F-4D97-AF65-F5344CB8AC3E}">
        <p14:creationId xmlns:p14="http://schemas.microsoft.com/office/powerpoint/2010/main" val="258394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/>
          <a:lstStyle/>
          <a:p>
            <a:r>
              <a:rPr lang="cs-CZ" dirty="0" smtClean="0"/>
              <a:t>Části oka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680520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bělima</a:t>
            </a:r>
            <a:r>
              <a:rPr lang="cs-CZ" dirty="0" smtClean="0"/>
              <a:t> – vnější blána udržující tvar oka – přechází v </a:t>
            </a:r>
            <a:r>
              <a:rPr lang="cs-CZ" dirty="0" smtClean="0">
                <a:solidFill>
                  <a:srgbClr val="FF0000"/>
                </a:solidFill>
              </a:rPr>
              <a:t>rohovku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cévnatka</a:t>
            </a:r>
            <a:r>
              <a:rPr lang="cs-CZ" dirty="0" smtClean="0"/>
              <a:t> – střední vrstva silně prokrvená – přechází v barevnou </a:t>
            </a:r>
            <a:r>
              <a:rPr lang="cs-CZ" dirty="0" smtClean="0">
                <a:solidFill>
                  <a:srgbClr val="FF0000"/>
                </a:solidFill>
              </a:rPr>
              <a:t>duhovku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zornice</a:t>
            </a:r>
            <a:r>
              <a:rPr lang="cs-CZ" dirty="0" smtClean="0"/>
              <a:t> – otvor v duhovce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čočka</a:t>
            </a:r>
            <a:r>
              <a:rPr lang="cs-CZ" dirty="0" smtClean="0"/>
              <a:t> – umístěna za zornicí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řasnaté těleso</a:t>
            </a:r>
            <a:r>
              <a:rPr lang="cs-CZ" dirty="0" smtClean="0"/>
              <a:t> – připojeno na čočku, stahem mění její tvar</a:t>
            </a:r>
            <a:r>
              <a:rPr lang="cs-CZ" dirty="0"/>
              <a:t> </a:t>
            </a:r>
            <a:r>
              <a:rPr lang="cs-CZ" dirty="0" smtClean="0"/>
              <a:t>(akomodace čočky)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sítnice</a:t>
            </a:r>
            <a:r>
              <a:rPr lang="cs-CZ" dirty="0" smtClean="0"/>
              <a:t> – vnitřní vrstva</a:t>
            </a:r>
            <a:r>
              <a:rPr lang="cs-CZ" dirty="0"/>
              <a:t> </a:t>
            </a:r>
            <a:r>
              <a:rPr lang="cs-CZ" dirty="0" smtClean="0"/>
              <a:t>– obsahuje buňky (fotoreceptory) – </a:t>
            </a:r>
            <a:r>
              <a:rPr lang="cs-CZ" dirty="0" smtClean="0">
                <a:solidFill>
                  <a:srgbClr val="FF0000"/>
                </a:solidFill>
              </a:rPr>
              <a:t>tyčinky</a:t>
            </a:r>
            <a:r>
              <a:rPr lang="cs-CZ" dirty="0" smtClean="0"/>
              <a:t> (černobílé vidění) a </a:t>
            </a:r>
            <a:r>
              <a:rPr lang="cs-CZ" dirty="0" smtClean="0">
                <a:solidFill>
                  <a:srgbClr val="FF0000"/>
                </a:solidFill>
              </a:rPr>
              <a:t>čípky</a:t>
            </a:r>
            <a:r>
              <a:rPr lang="cs-CZ" dirty="0" smtClean="0"/>
              <a:t> (barevné vidění)</a:t>
            </a:r>
          </a:p>
        </p:txBody>
      </p:sp>
    </p:spTree>
    <p:extLst>
      <p:ext uri="{BB962C8B-B14F-4D97-AF65-F5344CB8AC3E}">
        <p14:creationId xmlns:p14="http://schemas.microsoft.com/office/powerpoint/2010/main" val="363661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Detailní struktura o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9248" y="3573016"/>
            <a:ext cx="4774753" cy="3297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Části oka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žlutá skvrna</a:t>
            </a:r>
            <a:r>
              <a:rPr lang="cs-CZ" dirty="0" smtClean="0"/>
              <a:t> – místo nejostřejšího vidění, zde nejvíce fotoreceptorů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slepá skvrna</a:t>
            </a:r>
            <a:r>
              <a:rPr lang="cs-CZ" dirty="0" smtClean="0"/>
              <a:t> – místo kde vystupuje zrakový nerv, nejsou zde žádné fotoreceptory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sklivec </a:t>
            </a:r>
            <a:r>
              <a:rPr lang="cs-CZ" dirty="0" smtClean="0"/>
              <a:t>- vyplňuje vnitřní prostor oka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40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r>
              <a:rPr lang="cs-CZ" dirty="0" smtClean="0"/>
              <a:t>Akomodace čočky</a:t>
            </a:r>
            <a:endParaRPr lang="cs-CZ" dirty="0"/>
          </a:p>
        </p:txBody>
      </p:sp>
      <p:pic>
        <p:nvPicPr>
          <p:cNvPr id="3074" name="Picture 2" descr="http://nd01.jxs.cz/425/476/7222da61ea_36984474_o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783330"/>
            <a:ext cx="6120680" cy="4851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325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Oční vady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krátkozrakost</a:t>
            </a:r>
          </a:p>
          <a:p>
            <a:r>
              <a:rPr lang="cs-CZ" dirty="0" smtClean="0"/>
              <a:t>dalekozrakost</a:t>
            </a:r>
          </a:p>
          <a:p>
            <a:r>
              <a:rPr lang="cs-CZ" dirty="0" smtClean="0"/>
              <a:t>šilhavost</a:t>
            </a:r>
          </a:p>
          <a:p>
            <a:r>
              <a:rPr lang="cs-CZ" dirty="0" smtClean="0"/>
              <a:t>barvoslepost</a:t>
            </a:r>
          </a:p>
          <a:p>
            <a:r>
              <a:rPr lang="cs-CZ" dirty="0" smtClean="0"/>
              <a:t>šeroslepost</a:t>
            </a:r>
          </a:p>
          <a:p>
            <a:r>
              <a:rPr lang="cs-CZ" dirty="0" smtClean="0"/>
              <a:t>slepota</a:t>
            </a:r>
          </a:p>
          <a:p>
            <a:r>
              <a:rPr lang="cs-CZ" dirty="0" smtClean="0"/>
              <a:t>zánět spojivek</a:t>
            </a:r>
          </a:p>
          <a:p>
            <a:r>
              <a:rPr lang="cs-CZ" dirty="0" smtClean="0"/>
              <a:t>šedý a zelený zákal</a:t>
            </a:r>
            <a:endParaRPr lang="cs-CZ" dirty="0"/>
          </a:p>
        </p:txBody>
      </p:sp>
      <p:pic>
        <p:nvPicPr>
          <p:cNvPr id="4098" name="Picture 2" descr="http://www.cocky-online.cz/wp-content/uploads/2007/04/myopt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821454"/>
            <a:ext cx="2829728" cy="2266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Dalekozrakost - oční vada - princip korekc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173" y="1844825"/>
            <a:ext cx="2784994" cy="2230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www.zijeme.cz/wp-content/uploads/zanet-spojivek-priznaky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438352"/>
            <a:ext cx="2784994" cy="1712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602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Oční testy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test na barvoslepost</a:t>
            </a:r>
            <a:endParaRPr lang="cs-CZ" dirty="0"/>
          </a:p>
        </p:txBody>
      </p:sp>
      <p:pic>
        <p:nvPicPr>
          <p:cNvPr id="5122" name="Picture 2" descr="http://upload.wikimedia.org/wikipedia/commons/thumb/8/8a/Barvoslepost74-21.png/190px-Barvoslepost74-2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708920"/>
            <a:ext cx="2633874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lukas.faltynek.com/wp-content/uploads/2007/06/colorblind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746672"/>
            <a:ext cx="2592288" cy="251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olorblind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888940"/>
            <a:ext cx="2232248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927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73</TotalTime>
  <Words>318</Words>
  <Application>Microsoft Office PowerPoint</Application>
  <PresentationFormat>Předvádění na obrazovce (4:3)</PresentationFormat>
  <Paragraphs>59</Paragraphs>
  <Slides>10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Tok</vt:lpstr>
      <vt:lpstr>Zrak</vt:lpstr>
      <vt:lpstr>EU V-2 Př8 Miroslava Komárová ZŠ Zákupy</vt:lpstr>
      <vt:lpstr>Funkce oka</vt:lpstr>
      <vt:lpstr>Uložení oka</vt:lpstr>
      <vt:lpstr>Části oka</vt:lpstr>
      <vt:lpstr>Části oka</vt:lpstr>
      <vt:lpstr>Akomodace čočky</vt:lpstr>
      <vt:lpstr>Oční vady</vt:lpstr>
      <vt:lpstr>Oční testy</vt:lpstr>
      <vt:lpstr>Oční testy</vt:lpstr>
    </vt:vector>
  </TitlesOfParts>
  <Company>ZS Zakupy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Zrak</dc:title>
  <dc:creator>Administrator</dc:creator>
  <cp:lastModifiedBy>Česťa</cp:lastModifiedBy>
  <cp:revision>9</cp:revision>
  <dcterms:created xsi:type="dcterms:W3CDTF">2012-05-21T07:05:07Z</dcterms:created>
  <dcterms:modified xsi:type="dcterms:W3CDTF">2013-06-12T09:25:38Z</dcterms:modified>
</cp:coreProperties>
</file>