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6612-96AE-4B9E-A450-ED6772D301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F6479-F9D2-424C-8633-DC69EE60103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8227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http://www.zdn.cz/clanek/priloha-pacientske-listy/ucho-a-sluch-451316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F6479-F9D2-424C-8633-DC69EE60103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37769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http://www.studentenlabor.de/ss04block/frequenzanalyse.htm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F6479-F9D2-424C-8633-DC69EE60103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7780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http://skolajecna.cz/biologie/Sources/Photogallery_Detail.php?intSource=1&amp;intImageId=282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F6479-F9D2-424C-8633-DC69EE60103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7143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http://golgihoaparat.blog.cz/0903/21-nervova-soustava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F6479-F9D2-424C-8633-DC69EE60103A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65480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Obrázek: http://ona.idnes.cz/zimni-klasika-zanet-stredniho-ucha-dt8-/deti.aspx?c=A090204_124956_deti_bad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F6479-F9D2-424C-8633-DC69EE60103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95974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6FE6D81-41DC-4751-851D-28327305CEEE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CED9B3A-B8A8-46B4-AEFA-FA6D06200A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9600" dirty="0" smtClean="0"/>
              <a:t>Sluch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Vypracovala: Mgr. Miroslava Komárová</a:t>
            </a:r>
            <a:endParaRPr lang="cs-CZ" sz="18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4013" y="5517232"/>
            <a:ext cx="4968875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5463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28868"/>
          </a:xfrm>
        </p:spPr>
        <p:txBody>
          <a:bodyPr/>
          <a:lstStyle/>
          <a:p>
            <a:r>
              <a:rPr lang="cs-CZ" sz="4400" dirty="0" smtClean="0">
                <a:solidFill>
                  <a:schemeClr val="accent2"/>
                </a:solidFill>
              </a:rPr>
              <a:t>EU V-2 Př8</a:t>
            </a:r>
            <a:br>
              <a:rPr lang="cs-CZ" sz="4400" dirty="0" smtClean="0">
                <a:solidFill>
                  <a:schemeClr val="accent2"/>
                </a:solidFill>
              </a:rPr>
            </a:br>
            <a:r>
              <a:rPr lang="cs-CZ" sz="4400" dirty="0" smtClean="0">
                <a:solidFill>
                  <a:schemeClr val="accent2"/>
                </a:solidFill>
              </a:rPr>
              <a:t>Miroslava Komárová</a:t>
            </a:r>
            <a:br>
              <a:rPr lang="cs-CZ" sz="4400" dirty="0" smtClean="0">
                <a:solidFill>
                  <a:schemeClr val="accent2"/>
                </a:solidFill>
              </a:rPr>
            </a:br>
            <a:r>
              <a:rPr lang="cs-CZ" sz="4400" dirty="0" smtClean="0">
                <a:solidFill>
                  <a:schemeClr val="accent2"/>
                </a:solidFill>
              </a:rPr>
              <a:t>ZŠ Zákupy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268667"/>
          </a:xfrm>
        </p:spPr>
        <p:txBody>
          <a:bodyPr/>
          <a:lstStyle/>
          <a:p>
            <a:r>
              <a:rPr lang="cs-CZ" dirty="0" smtClean="0"/>
              <a:t>Název: </a:t>
            </a:r>
            <a:r>
              <a:rPr lang="cs-CZ" dirty="0" smtClean="0"/>
              <a:t>Sluch</a:t>
            </a:r>
            <a:endParaRPr lang="cs-CZ" dirty="0" smtClean="0"/>
          </a:p>
          <a:p>
            <a:r>
              <a:rPr lang="cs-CZ" dirty="0" smtClean="0"/>
              <a:t>Cíl: Výklad nového učiva </a:t>
            </a:r>
            <a:r>
              <a:rPr lang="cs-CZ" smtClean="0"/>
              <a:t>o </a:t>
            </a:r>
            <a:r>
              <a:rPr lang="cs-CZ" smtClean="0"/>
              <a:t>sluchu</a:t>
            </a:r>
            <a:endParaRPr lang="cs-CZ" dirty="0" smtClean="0"/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</a:t>
            </a:r>
            <a:r>
              <a:rPr lang="cs-CZ" dirty="0" smtClean="0"/>
              <a:t>tabule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mf.cz/308/755/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658778"/>
            <a:ext cx="5715000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a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Vnímání okolního prostředí</a:t>
            </a:r>
          </a:p>
          <a:p>
            <a:r>
              <a:rPr lang="cs-CZ" dirty="0" smtClean="0"/>
              <a:t>Komunikace s okolním prostředím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Tři části: vnější</a:t>
            </a:r>
          </a:p>
          <a:p>
            <a:pPr marL="0" indent="0">
              <a:buNone/>
            </a:pPr>
            <a:r>
              <a:rPr lang="cs-CZ" dirty="0" smtClean="0"/>
              <a:t>                   střední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vnitřní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749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/>
              <a:t>Vnější ucho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Tvořeno: chrupavčitým boltcem</a:t>
            </a:r>
          </a:p>
          <a:p>
            <a:pPr marL="0" indent="0">
              <a:buNone/>
            </a:pPr>
            <a:r>
              <a:rPr lang="cs-CZ" dirty="0" smtClean="0"/>
              <a:t>                     vnějším zvukovodem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blanitým bubínkem</a:t>
            </a:r>
            <a:endParaRPr lang="cs-CZ" dirty="0"/>
          </a:p>
        </p:txBody>
      </p:sp>
      <p:pic>
        <p:nvPicPr>
          <p:cNvPr id="2050" name="Picture 2" descr="http://www.skmop.cz/04add/uch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068960"/>
            <a:ext cx="3744416" cy="356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516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studentenlabor.de/ss04block/bilder/Frequenzanalyse1fert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40968"/>
            <a:ext cx="6264696" cy="358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ucho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cs-CZ" dirty="0" smtClean="0"/>
              <a:t>Tvoří ho: tři sluchové kůstky – kladívko, kovadlinka 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třmínek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Eustachova trubice (vyrovnává tlak mezi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vnitřním a vnějším prostředím)</a:t>
            </a:r>
          </a:p>
        </p:txBody>
      </p:sp>
    </p:spTree>
    <p:extLst>
      <p:ext uri="{BB962C8B-B14F-4D97-AF65-F5344CB8AC3E}">
        <p14:creationId xmlns:p14="http://schemas.microsoft.com/office/powerpoint/2010/main" xmlns="" val="50734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kolajecna.cz/biologie/Images/Textbook/Big/0110000/0028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08920"/>
            <a:ext cx="5616624" cy="3907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r>
              <a:rPr lang="cs-CZ" dirty="0" smtClean="0"/>
              <a:t>Vnitřní ucho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Tvořeno labyrintem, který obsahuje hlemýždě se sluchovými buňkami s brvami</a:t>
            </a:r>
          </a:p>
          <a:p>
            <a:r>
              <a:rPr lang="cs-CZ" dirty="0" smtClean="0"/>
              <a:t>Součástí labyrintu je i ústrojí vnímající pohyb a polohu těla a hlavy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3256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nd01.jxs.cz/281/300/5f24c2ff4a_42697469_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89040"/>
            <a:ext cx="4752528" cy="295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/>
              <a:t>Sluchové vnímání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Zvukové vlny jsou zachyceny ušním boltcem</a:t>
            </a:r>
          </a:p>
          <a:p>
            <a:r>
              <a:rPr lang="cs-CZ" dirty="0" smtClean="0"/>
              <a:t>Poté procházejí zvukovodem a rozkmitají bubínek</a:t>
            </a:r>
          </a:p>
          <a:p>
            <a:r>
              <a:rPr lang="cs-CZ" dirty="0" smtClean="0"/>
              <a:t>Ten přenese chvění na tři sluchové kůstky</a:t>
            </a:r>
          </a:p>
          <a:p>
            <a:r>
              <a:rPr lang="cs-CZ" dirty="0" smtClean="0"/>
              <a:t>Odtud je zvuk přenesen do vnitřního ucha</a:t>
            </a:r>
          </a:p>
          <a:p>
            <a:r>
              <a:rPr lang="cs-CZ" dirty="0" smtClean="0"/>
              <a:t>Sluchové buňky vyšlou signály do mozku (spánkový lalok)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7693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/>
              <a:t>Rovnovážné ústrojí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tři na sebe kolmé kanálky vyplněné rosolovitou tekutinou</a:t>
            </a:r>
          </a:p>
          <a:p>
            <a:r>
              <a:rPr lang="cs-CZ" dirty="0" smtClean="0"/>
              <a:t>Ve stěnách jsou smyslové buňky s dlouhými brvami</a:t>
            </a:r>
          </a:p>
          <a:p>
            <a:r>
              <a:rPr lang="cs-CZ" dirty="0" smtClean="0"/>
              <a:t>Vzruchy jsou vedeny do mozečku (centra rovnováhy a koordinace pohybů)</a:t>
            </a:r>
            <a:endParaRPr lang="cs-CZ" dirty="0"/>
          </a:p>
        </p:txBody>
      </p:sp>
      <p:pic>
        <p:nvPicPr>
          <p:cNvPr id="6146" name="Picture 2" descr="http://www.osel.cz/_popisky/121_/s_12117554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17032"/>
            <a:ext cx="6702840" cy="284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6446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/>
              <a:t>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Nedoslýchavost</a:t>
            </a:r>
          </a:p>
          <a:p>
            <a:r>
              <a:rPr lang="cs-CZ" dirty="0" smtClean="0"/>
              <a:t>Hluchota</a:t>
            </a:r>
          </a:p>
          <a:p>
            <a:r>
              <a:rPr lang="cs-CZ" dirty="0" smtClean="0"/>
              <a:t>Zánět středního ucha</a:t>
            </a:r>
          </a:p>
          <a:p>
            <a:r>
              <a:rPr lang="cs-CZ" dirty="0" smtClean="0"/>
              <a:t>Závratě</a:t>
            </a:r>
          </a:p>
        </p:txBody>
      </p:sp>
      <p:pic>
        <p:nvPicPr>
          <p:cNvPr id="7170" name="Picture 2" descr="http://i.idnes.cz/09/021/gal/BAD28e726_ORE_04447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140968"/>
            <a:ext cx="5101580" cy="3360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2667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</TotalTime>
  <Words>221</Words>
  <Application>Microsoft Office PowerPoint</Application>
  <PresentationFormat>Předvádění na obrazovce (4:3)</PresentationFormat>
  <Paragraphs>51</Paragraphs>
  <Slides>9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Exekutivní</vt:lpstr>
      <vt:lpstr>Sluch</vt:lpstr>
      <vt:lpstr>EU V-2 Př8 Miroslava Komárová ZŠ Zákupy</vt:lpstr>
      <vt:lpstr>Funkce a části</vt:lpstr>
      <vt:lpstr>Vnější ucho</vt:lpstr>
      <vt:lpstr>Střední ucho</vt:lpstr>
      <vt:lpstr>Vnitřní ucho</vt:lpstr>
      <vt:lpstr>Sluchové vnímání</vt:lpstr>
      <vt:lpstr>Rovnovážné ústrojí</vt:lpstr>
      <vt:lpstr>Onemocnění</vt:lpstr>
    </vt:vector>
  </TitlesOfParts>
  <Company>ZS Zakupy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Sluch</dc:title>
  <dc:creator>Administrator</dc:creator>
  <cp:lastModifiedBy>admin</cp:lastModifiedBy>
  <cp:revision>6</cp:revision>
  <dcterms:created xsi:type="dcterms:W3CDTF">2012-05-16T07:11:52Z</dcterms:created>
  <dcterms:modified xsi:type="dcterms:W3CDTF">2012-05-24T18:14:58Z</dcterms:modified>
</cp:coreProperties>
</file>