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DB30D-24B1-478D-BA72-1F873D056F88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92E2C-94D1-4C24-B64F-0BB35D437B8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2591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http://www.dogforum.sk/viewtopic.php?f=11&amp;t=2249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92E2C-94D1-4C24-B64F-0BB35D437B86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45705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google.cz/imgres?q=autonomn%C3%AD+nervy&amp;hl=cs&amp;gbv=2&amp;tbm=isch&amp;tbnid=EaAjX3DGl5rUoM:&amp;imgrefurl=http://www.danihelka.cz/02.odkazy/06.RUZNE/nase_telo/nase_telo.html&amp;docid=ScIFO1BouVCkwM&amp;imgurl=http://www.danihelka.cz/02.odkazy/06.RUZNE/nase_telo/79.autonomni_nervstvo_II.jpg&amp;w=673&amp;h=876&amp;ei=BBKqT-GCLIqG4gSGgLmPCQ&amp;zoom=1&amp;iact=rc&amp;dur=172&amp;sig=110552490001181184489&amp;page=1&amp;tbnh=138&amp;tbnw=106&amp;start=0&amp;ndsp=27&amp;ved=1t:429,r:4,s:0,i:79&amp;tx=86&amp;ty=97&amp;biw=1214&amp;bih=809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92E2C-94D1-4C24-B64F-0BB35D437B86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15390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A6DE48-BBA4-489E-B966-8AB4439DE66B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88C0EE-DCBA-4048-A4B1-1DFFD2F501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A6DE48-BBA4-489E-B966-8AB4439DE66B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8C0EE-DCBA-4048-A4B1-1DFFD2F501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A6DE48-BBA4-489E-B966-8AB4439DE66B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8C0EE-DCBA-4048-A4B1-1DFFD2F501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A6DE48-BBA4-489E-B966-8AB4439DE66B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8C0EE-DCBA-4048-A4B1-1DFFD2F501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A6DE48-BBA4-489E-B966-8AB4439DE66B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8C0EE-DCBA-4048-A4B1-1DFFD2F501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A6DE48-BBA4-489E-B966-8AB4439DE66B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8C0EE-DCBA-4048-A4B1-1DFFD2F501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A6DE48-BBA4-489E-B966-8AB4439DE66B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8C0EE-DCBA-4048-A4B1-1DFFD2F501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A6DE48-BBA4-489E-B966-8AB4439DE66B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8C0EE-DCBA-4048-A4B1-1DFFD2F501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A6DE48-BBA4-489E-B966-8AB4439DE66B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8C0EE-DCBA-4048-A4B1-1DFFD2F501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A6DE48-BBA4-489E-B966-8AB4439DE66B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8C0EE-DCBA-4048-A4B1-1DFFD2F501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A6DE48-BBA4-489E-B966-8AB4439DE66B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88C0EE-DCBA-4048-A4B1-1DFFD2F501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A6DE48-BBA4-489E-B966-8AB4439DE66B}" type="datetimeFigureOut">
              <a:rPr lang="cs-CZ" smtClean="0"/>
              <a:pPr/>
              <a:t>24.5.2012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88C0EE-DCBA-4048-A4B1-1DFFD2F501D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Nervy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Vypracovala: Mgr. Miroslava Komárová</a:t>
            </a:r>
            <a:endParaRPr lang="cs-CZ" sz="1800" dirty="0"/>
          </a:p>
        </p:txBody>
      </p:sp>
      <p:pic>
        <p:nvPicPr>
          <p:cNvPr id="4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60648"/>
            <a:ext cx="4968875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1636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506985"/>
          </a:xfrm>
        </p:spPr>
        <p:txBody>
          <a:bodyPr/>
          <a:lstStyle/>
          <a:p>
            <a:r>
              <a:rPr lang="cs-CZ" dirty="0" smtClean="0"/>
              <a:t>Název: </a:t>
            </a:r>
            <a:r>
              <a:rPr lang="cs-CZ" dirty="0" smtClean="0"/>
              <a:t>Nervy</a:t>
            </a:r>
            <a:endParaRPr lang="cs-CZ" dirty="0" smtClean="0"/>
          </a:p>
          <a:p>
            <a:r>
              <a:rPr lang="cs-CZ" dirty="0" smtClean="0"/>
              <a:t>Cíl: Výklad nového učiva o </a:t>
            </a:r>
            <a:r>
              <a:rPr lang="cs-CZ" dirty="0" smtClean="0"/>
              <a:t>nervech</a:t>
            </a:r>
            <a:endParaRPr lang="cs-CZ" dirty="0" smtClean="0"/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EU V-2 Př8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Miroslava Komárová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ZŠ Zákupy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dva typy nervových vláken: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dostředivá</a:t>
            </a:r>
            <a:r>
              <a:rPr lang="cs-CZ" dirty="0" smtClean="0"/>
              <a:t> (smyslová, senzorická) – vzruchy z receptorů do CNS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odstředivá</a:t>
            </a:r>
            <a:r>
              <a:rPr lang="cs-CZ" dirty="0" smtClean="0"/>
              <a:t> (motorická) – odpovědi z CNS k výkonným orgánům (svalům)</a:t>
            </a:r>
          </a:p>
          <a:p>
            <a:r>
              <a:rPr lang="cs-CZ" dirty="0" smtClean="0"/>
              <a:t>nervy – míšní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          - mozkové (hlavové)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          - útrobní (autonomní, vegetativní)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</a:t>
            </a:r>
            <a:r>
              <a:rPr lang="cs-CZ" dirty="0" smtClean="0"/>
              <a:t>bvodová nervová soustava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9277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ontent.answcdn.com/main/content/img/elsevier/dental/f0422-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00366" y="1196752"/>
            <a:ext cx="5029200" cy="488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3754760" cy="4827992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12 párů mozkových (hlavových) nervů</a:t>
            </a:r>
          </a:p>
          <a:p>
            <a:r>
              <a:rPr lang="cs-CZ" sz="2800" u="sng" dirty="0" smtClean="0"/>
              <a:t>patří sem</a:t>
            </a:r>
            <a:r>
              <a:rPr lang="cs-CZ" sz="2800" dirty="0" smtClean="0"/>
              <a:t>: zrakový, čichový, sluchově rovnovážný, lícní, okohybný, jazykohltanový, trojklanný, bloudivý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Hlavové nervy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7266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31 párů míšních nervů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krční</a:t>
            </a:r>
            <a:r>
              <a:rPr lang="cs-CZ" dirty="0" smtClean="0"/>
              <a:t> (8 párů) – kůže a svaly hlavy, krku, ruky a bránice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hrudní</a:t>
            </a:r>
            <a:r>
              <a:rPr lang="cs-CZ" dirty="0" smtClean="0"/>
              <a:t> (12 párů) – mezižeberní svaly, kůže zad a hrudníku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bederní</a:t>
            </a:r>
            <a:r>
              <a:rPr lang="cs-CZ" dirty="0" smtClean="0"/>
              <a:t> (5 párů) – svaly břicha, pánve, zad a nohy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křížové</a:t>
            </a:r>
            <a:r>
              <a:rPr lang="cs-CZ" dirty="0" smtClean="0"/>
              <a:t> (5 párů) – hýždě a dolní končetiny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kostrční</a:t>
            </a:r>
            <a:r>
              <a:rPr lang="cs-CZ" dirty="0" smtClean="0"/>
              <a:t> (1 pár)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Míšní nervy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647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48680"/>
            <a:ext cx="4229100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4258816" cy="4525963"/>
          </a:xfrm>
        </p:spPr>
        <p:txBody>
          <a:bodyPr/>
          <a:lstStyle/>
          <a:p>
            <a:r>
              <a:rPr lang="cs-CZ" dirty="0" smtClean="0"/>
              <a:t>nelze je ovládat vůlí</a:t>
            </a:r>
          </a:p>
          <a:p>
            <a:r>
              <a:rPr lang="cs-CZ" dirty="0" smtClean="0"/>
              <a:t>řídí činnost vnitřních orgánů těla a hladkého svalstva</a:t>
            </a:r>
          </a:p>
          <a:p>
            <a:r>
              <a:rPr lang="cs-CZ" dirty="0" smtClean="0"/>
              <a:t>dva typy: sympatikus (tělo budí) a parasympatikus (tělo tlumí)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Útrobní nervy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8839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přerušení nervů</a:t>
            </a:r>
          </a:p>
          <a:p>
            <a:r>
              <a:rPr lang="cs-CZ" sz="3200" dirty="0" smtClean="0"/>
              <a:t>výhřez meziobratlové ploténky</a:t>
            </a:r>
          </a:p>
          <a:p>
            <a:r>
              <a:rPr lang="cs-CZ" sz="3200" dirty="0" smtClean="0"/>
              <a:t>obrna lícního nervu</a:t>
            </a:r>
          </a:p>
          <a:p>
            <a:r>
              <a:rPr lang="cs-CZ" sz="3200" dirty="0" smtClean="0"/>
              <a:t>bolest trojklanného nervu</a:t>
            </a:r>
          </a:p>
          <a:p>
            <a:r>
              <a:rPr lang="cs-CZ" sz="3200" dirty="0" smtClean="0"/>
              <a:t>malomocenství (lepra)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Onemocnění a zranění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xmlns="" val="205691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</TotalTime>
  <Words>231</Words>
  <Application>Microsoft Office PowerPoint</Application>
  <PresentationFormat>Předvádění na obrazovce (4:3)</PresentationFormat>
  <Paragraphs>39</Paragraphs>
  <Slides>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Shluk</vt:lpstr>
      <vt:lpstr>Nervy</vt:lpstr>
      <vt:lpstr>EU V-2 Př8 Miroslava Komárová ZŠ Zákupy</vt:lpstr>
      <vt:lpstr>Obvodová nervová soustava</vt:lpstr>
      <vt:lpstr>Hlavové nervy</vt:lpstr>
      <vt:lpstr>Míšní nervy</vt:lpstr>
      <vt:lpstr> Útrobní nervy</vt:lpstr>
      <vt:lpstr>Onemocnění a zranění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Nervy</dc:title>
  <dc:creator>Učitel</dc:creator>
  <cp:lastModifiedBy>admin</cp:lastModifiedBy>
  <cp:revision>5</cp:revision>
  <dcterms:created xsi:type="dcterms:W3CDTF">2012-05-09T06:15:05Z</dcterms:created>
  <dcterms:modified xsi:type="dcterms:W3CDTF">2012-05-24T18:13:56Z</dcterms:modified>
</cp:coreProperties>
</file>