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6"/>
  </p:notesMasterIdLst>
  <p:sldIdLst>
    <p:sldId id="267" r:id="rId2"/>
    <p:sldId id="272" r:id="rId3"/>
    <p:sldId id="269" r:id="rId4"/>
    <p:sldId id="271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47F30A7-428E-4CA2-B801-77D9CB852F19}">
          <p14:sldIdLst>
            <p14:sldId id="267"/>
            <p14:sldId id="272"/>
            <p14:sldId id="269"/>
            <p14:sldId id="271"/>
            <p14:sldId id="268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26DC8-12BE-4EC8-AA99-9CC97581B5D6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163C9-5421-4CEB-A2F0-32D9AE016A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9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63C9-5421-4CEB-A2F0-32D9AE016AA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01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63C9-5421-4CEB-A2F0-32D9AE016AA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01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63C9-5421-4CEB-A2F0-32D9AE016AA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01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63C9-5421-4CEB-A2F0-32D9AE016AA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01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63C9-5421-4CEB-A2F0-32D9AE016AA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01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63C9-5421-4CEB-A2F0-32D9AE016AA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0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63C9-5421-4CEB-A2F0-32D9AE016AA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01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63C9-5421-4CEB-A2F0-32D9AE016AA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01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63C9-5421-4CEB-A2F0-32D9AE016AA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01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63C9-5421-4CEB-A2F0-32D9AE016AA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01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63C9-5421-4CEB-A2F0-32D9AE016AA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01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63C9-5421-4CEB-A2F0-32D9AE016AA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01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63C9-5421-4CEB-A2F0-32D9AE016AA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01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63C9-5421-4CEB-A2F0-32D9AE016AA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0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5BB924-2562-4C56-9311-725CABF9B236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8D7677-F1D9-4318-864A-8968FEB9889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B924-2562-4C56-9311-725CABF9B236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7677-F1D9-4318-864A-8968FEB988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B924-2562-4C56-9311-725CABF9B236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7677-F1D9-4318-864A-8968FEB988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5BB924-2562-4C56-9311-725CABF9B236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8D7677-F1D9-4318-864A-8968FEB9889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B924-2562-4C56-9311-725CABF9B236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7677-F1D9-4318-864A-8968FEB9889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B924-2562-4C56-9311-725CABF9B236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7677-F1D9-4318-864A-8968FEB9889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7677-F1D9-4318-864A-8968FEB9889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B924-2562-4C56-9311-725CABF9B236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B924-2562-4C56-9311-725CABF9B236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7677-F1D9-4318-864A-8968FEB9889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B924-2562-4C56-9311-725CABF9B236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7677-F1D9-4318-864A-8968FEB988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B924-2562-4C56-9311-725CABF9B236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8D7677-F1D9-4318-864A-8968FEB9889A}" type="slidenum">
              <a:rPr lang="cs-CZ" smtClean="0"/>
              <a:t>‹#›</a:t>
            </a:fld>
            <a:endParaRPr lang="cs-CZ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B924-2562-4C56-9311-725CABF9B236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8D7677-F1D9-4318-864A-8968FEB9889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A65BB924-2562-4C56-9311-725CABF9B236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778D7677-F1D9-4318-864A-8968FEB9889A}" type="slidenum">
              <a:rPr lang="cs-CZ" smtClean="0"/>
              <a:t>‹#›</a:t>
            </a:fld>
            <a:endParaRPr lang="cs-CZ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7/76/Mars_Hubble.jpg" TargetMode="External"/><Relationship Id="rId13" Type="http://schemas.openxmlformats.org/officeDocument/2006/relationships/hyperlink" Target="http://upload.wikimedia.org/wikipedia/commons/thumb/9/9a/Pluto-map-hs-2010-06-c180.jpg/600px-Pluto-map-hs-2010-06-c180.jpg" TargetMode="External"/><Relationship Id="rId3" Type="http://schemas.openxmlformats.org/officeDocument/2006/relationships/hyperlink" Target="http://cs.wikipedia.org/" TargetMode="External"/><Relationship Id="rId7" Type="http://schemas.openxmlformats.org/officeDocument/2006/relationships/hyperlink" Target="http://upload.wikimedia.org/wikipedia/commons/thumb/9/97/The_Earth_seen_from_Apollo_17.jpg/599px-The_Earth_seen_from_Apollo_17.jpg" TargetMode="External"/><Relationship Id="rId12" Type="http://schemas.openxmlformats.org/officeDocument/2006/relationships/hyperlink" Target="http://upload.wikimedia.org/wikipedia/commons/thumb/7/77/Neptune_Full_Disk_View_-_GPN-2000-000443.jpg/600px-Neptune_Full_Disk_View_-_GPN-2000-000443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b/bc/Venuspioneeruv.jpg/558px-Venuspioneeruv.jpg" TargetMode="External"/><Relationship Id="rId11" Type="http://schemas.openxmlformats.org/officeDocument/2006/relationships/hyperlink" Target="http://upload.wikimedia.org/wikipedia/commons/thumb/b/bb/Uranus.jpg/591px-Uranus.jpg" TargetMode="External"/><Relationship Id="rId5" Type="http://schemas.openxmlformats.org/officeDocument/2006/relationships/hyperlink" Target="http://upload.wikimedia.org/wikipedia/commons/thumb/9/93/MESSENGER_first_photo_of_unseen_side_of_mercury.jpg/600px-MESSENGER_first_photo_of_unseen_side_of_mercury.jpg" TargetMode="External"/><Relationship Id="rId10" Type="http://schemas.openxmlformats.org/officeDocument/2006/relationships/hyperlink" Target="http://upload.wikimedia.org/wikipedia/commons/thumb/b/b4/Saturn_(planet)_large.jpg/480px-Saturn_(planet)_large.jpg" TargetMode="External"/><Relationship Id="rId4" Type="http://schemas.openxmlformats.org/officeDocument/2006/relationships/hyperlink" Target="http://upload.wikimedia.org/wikipedia/commons/thumb/9/90/NovaSlunecniSoustava.jpg/400px-NovaSlunecniSoustava.jpg" TargetMode="External"/><Relationship Id="rId9" Type="http://schemas.openxmlformats.org/officeDocument/2006/relationships/hyperlink" Target="http://upload.wikimedia.org/wikipedia/commons/thumb/e/e2/Jupiter.jpg/600px-Jupiter.jpg" TargetMode="External"/><Relationship Id="rId14" Type="http://schemas.openxmlformats.org/officeDocument/2006/relationships/hyperlink" Target="http://www.pfa.estranky.cz/im%20g/picture/796/SluneciSoustava1A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Základní škola a Mateřská škola Zákupy, </a:t>
            </a:r>
            <a:r>
              <a:rPr lang="cs-CZ" dirty="0" smtClean="0"/>
              <a:t>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363272" cy="4857328"/>
          </a:xfrm>
        </p:spPr>
        <p:txBody>
          <a:bodyPr>
            <a:normAutofit/>
          </a:bodyPr>
          <a:lstStyle/>
          <a:p>
            <a:pPr lvl="0"/>
            <a:r>
              <a:rPr lang="cs-CZ" sz="1800" dirty="0" smtClean="0"/>
              <a:t>Přírodověda 5. ročník</a:t>
            </a:r>
          </a:p>
          <a:p>
            <a:pPr lvl="0"/>
            <a:r>
              <a:rPr lang="cs-CZ" sz="1800" u="sng" dirty="0" smtClean="0"/>
              <a:t>Sluneční soustava</a:t>
            </a:r>
            <a:br>
              <a:rPr lang="cs-CZ" sz="1800" u="sng" dirty="0" smtClean="0"/>
            </a:br>
            <a:r>
              <a:rPr lang="cs-CZ" sz="1800" dirty="0" smtClean="0"/>
              <a:t>Cíl: Seznámit žáky se základními informacemi o sluneční soustavě</a:t>
            </a:r>
            <a:br>
              <a:rPr lang="cs-CZ" sz="1800" dirty="0" smtClean="0"/>
            </a:br>
            <a:r>
              <a:rPr lang="cs-CZ" sz="1800" dirty="0" smtClean="0"/>
              <a:t>Časový nárok : 30 min.</a:t>
            </a:r>
            <a:br>
              <a:rPr lang="cs-CZ" sz="1800" dirty="0" smtClean="0"/>
            </a:br>
            <a:r>
              <a:rPr lang="cs-CZ" sz="1800" dirty="0" smtClean="0"/>
              <a:t>Pomůcky : IT Tabule, Internet</a:t>
            </a:r>
            <a:br>
              <a:rPr lang="cs-CZ" sz="1800" dirty="0" smtClean="0"/>
            </a:br>
            <a:r>
              <a:rPr lang="cs-CZ" sz="1800" dirty="0" smtClean="0"/>
              <a:t>Metodické pokyny k využití : Výkladová část hodiny</a:t>
            </a:r>
            <a:br>
              <a:rPr lang="cs-CZ" sz="1800" dirty="0" smtClean="0"/>
            </a:br>
            <a:r>
              <a:rPr lang="cs-CZ" sz="1800" dirty="0" smtClean="0"/>
              <a:t>Datum vzniku VM : listopad 2011</a:t>
            </a:r>
          </a:p>
          <a:p>
            <a:pPr lvl="0"/>
            <a:r>
              <a:rPr lang="cs-CZ" sz="1800" dirty="0" smtClean="0"/>
              <a:t>Zpracovala : Mgr. Marcela Kopřivová</a:t>
            </a:r>
            <a:endParaRPr lang="cs-CZ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76271"/>
            <a:ext cx="40100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2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Saturn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5765998" cy="4572000"/>
          </a:xfrm>
        </p:spPr>
        <p:txBody>
          <a:bodyPr/>
          <a:lstStyle/>
          <a:p>
            <a:r>
              <a:rPr lang="cs-CZ" dirty="0" smtClean="0"/>
              <a:t>nemá pevný povrch (pevné jádro, tekutý vodík, hustá atmosféra) – „plynný obr“</a:t>
            </a:r>
          </a:p>
          <a:p>
            <a:r>
              <a:rPr lang="cs-CZ" dirty="0" smtClean="0"/>
              <a:t>obklopen soustavou prstenců, které jsou tvořeny miliony třpytících se kamenitých </a:t>
            </a:r>
            <a:br>
              <a:rPr lang="cs-CZ" dirty="0" smtClean="0"/>
            </a:br>
            <a:r>
              <a:rPr lang="cs-CZ" dirty="0" smtClean="0"/>
              <a:t>a ledových úlomků</a:t>
            </a:r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202184"/>
              </p:ext>
            </p:extLst>
          </p:nvPr>
        </p:nvGraphicFramePr>
        <p:xfrm>
          <a:off x="539552" y="4653136"/>
          <a:ext cx="8064896" cy="19202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32448"/>
                <a:gridCol w="4032448"/>
              </a:tblGrid>
              <a:tr h="492371">
                <a:tc>
                  <a:txBody>
                    <a:bodyPr/>
                    <a:lstStyle/>
                    <a:p>
                      <a:r>
                        <a:rPr lang="cs-CZ" dirty="0" smtClean="0"/>
                        <a:t>Velikost (průměr):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120 536 km</a:t>
                      </a:r>
                      <a:endParaRPr lang="cs-CZ" dirty="0"/>
                    </a:p>
                  </a:txBody>
                  <a:tcPr/>
                </a:tc>
              </a:tr>
              <a:tr h="492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Oběh: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29 let 168 dní</a:t>
                      </a:r>
                      <a:endParaRPr lang="cs-CZ" dirty="0"/>
                    </a:p>
                  </a:txBody>
                  <a:tcPr/>
                </a:tc>
              </a:tr>
              <a:tr h="492371">
                <a:tc>
                  <a:txBody>
                    <a:bodyPr/>
                    <a:lstStyle/>
                    <a:p>
                      <a:r>
                        <a:rPr lang="cs-CZ" dirty="0" smtClean="0"/>
                        <a:t>Teplota: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-185°C</a:t>
                      </a:r>
                      <a:endParaRPr lang="cs-CZ" dirty="0"/>
                    </a:p>
                  </a:txBody>
                  <a:tcPr/>
                </a:tc>
              </a:tr>
              <a:tr h="443128">
                <a:tc>
                  <a:txBody>
                    <a:bodyPr/>
                    <a:lstStyle/>
                    <a:p>
                      <a:r>
                        <a:rPr lang="cs-CZ" dirty="0" smtClean="0"/>
                        <a:t>Rotace</a:t>
                      </a:r>
                      <a:r>
                        <a:rPr lang="cs-CZ" baseline="0" dirty="0" smtClean="0"/>
                        <a:t> kolem vlastní osy: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10 hodin, 14 minut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198" y="1455787"/>
            <a:ext cx="23812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7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Uran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6131024" cy="4572000"/>
          </a:xfrm>
        </p:spPr>
        <p:txBody>
          <a:bodyPr/>
          <a:lstStyle/>
          <a:p>
            <a:r>
              <a:rPr lang="cs-CZ" dirty="0" smtClean="0"/>
              <a:t>chladná zelenomodrá planeta</a:t>
            </a:r>
          </a:p>
          <a:p>
            <a:r>
              <a:rPr lang="cs-CZ" dirty="0" smtClean="0"/>
              <a:t>není na noční obloze vidět pouhýma očima, byla objevena pomocí dalekohledu</a:t>
            </a:r>
          </a:p>
          <a:p>
            <a:r>
              <a:rPr lang="cs-CZ" dirty="0" smtClean="0"/>
              <a:t>kamenné jádro, ledový plášť, plynný obal – „plynný a ledový obr“ </a:t>
            </a:r>
          </a:p>
          <a:p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316156"/>
              </p:ext>
            </p:extLst>
          </p:nvPr>
        </p:nvGraphicFramePr>
        <p:xfrm>
          <a:off x="539552" y="4653136"/>
          <a:ext cx="8064896" cy="19202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32448"/>
                <a:gridCol w="4032448"/>
              </a:tblGrid>
              <a:tr h="492371">
                <a:tc>
                  <a:txBody>
                    <a:bodyPr/>
                    <a:lstStyle/>
                    <a:p>
                      <a:r>
                        <a:rPr lang="cs-CZ" dirty="0" smtClean="0"/>
                        <a:t>Velikost (průměr):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51 118km</a:t>
                      </a:r>
                      <a:endParaRPr lang="cs-CZ" dirty="0"/>
                    </a:p>
                  </a:txBody>
                  <a:tcPr/>
                </a:tc>
              </a:tr>
              <a:tr h="492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Oběh: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84 let 3 dny</a:t>
                      </a:r>
                      <a:r>
                        <a:rPr lang="cs-CZ" baseline="0" dirty="0" smtClean="0"/>
                        <a:t> 7 hod.</a:t>
                      </a:r>
                      <a:endParaRPr lang="cs-CZ" dirty="0"/>
                    </a:p>
                  </a:txBody>
                  <a:tcPr/>
                </a:tc>
              </a:tr>
              <a:tr h="492371">
                <a:tc>
                  <a:txBody>
                    <a:bodyPr/>
                    <a:lstStyle/>
                    <a:p>
                      <a:r>
                        <a:rPr lang="cs-CZ" dirty="0" smtClean="0"/>
                        <a:t>Teplota: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-220°C</a:t>
                      </a:r>
                      <a:endParaRPr lang="cs-CZ" dirty="0"/>
                    </a:p>
                  </a:txBody>
                  <a:tcPr/>
                </a:tc>
              </a:tr>
              <a:tr h="443128">
                <a:tc>
                  <a:txBody>
                    <a:bodyPr/>
                    <a:lstStyle/>
                    <a:p>
                      <a:r>
                        <a:rPr lang="cs-CZ" dirty="0" smtClean="0"/>
                        <a:t>Rotace</a:t>
                      </a:r>
                      <a:r>
                        <a:rPr lang="cs-CZ" baseline="0" dirty="0" smtClean="0"/>
                        <a:t> kolem vlastní osy: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17 hodin, 14 minut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198" y="1556792"/>
            <a:ext cx="23812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2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Neptun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513151"/>
            <a:ext cx="5899670" cy="4572000"/>
          </a:xfrm>
        </p:spPr>
        <p:txBody>
          <a:bodyPr/>
          <a:lstStyle/>
          <a:p>
            <a:r>
              <a:rPr lang="cs-CZ" dirty="0" smtClean="0"/>
              <a:t>nejmenší z „plynných obrů“(vešlo by se do něj 60 zeměkoulí)</a:t>
            </a:r>
          </a:p>
          <a:p>
            <a:r>
              <a:rPr lang="cs-CZ" dirty="0" smtClean="0"/>
              <a:t>kamenné jádro, led, tekutý čpavek, atmosféra z plynů – „plynný a ledový obr“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188007"/>
              </p:ext>
            </p:extLst>
          </p:nvPr>
        </p:nvGraphicFramePr>
        <p:xfrm>
          <a:off x="539552" y="4653136"/>
          <a:ext cx="8064896" cy="19202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32448"/>
                <a:gridCol w="4032448"/>
              </a:tblGrid>
              <a:tr h="492371">
                <a:tc>
                  <a:txBody>
                    <a:bodyPr/>
                    <a:lstStyle/>
                    <a:p>
                      <a:r>
                        <a:rPr lang="cs-CZ" dirty="0" smtClean="0"/>
                        <a:t>Velikost (průměr):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49 528 km</a:t>
                      </a:r>
                      <a:endParaRPr lang="cs-CZ" dirty="0"/>
                    </a:p>
                  </a:txBody>
                  <a:tcPr/>
                </a:tc>
              </a:tr>
              <a:tr h="492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Oběh: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164 let 285 dní</a:t>
                      </a:r>
                      <a:endParaRPr lang="cs-CZ" dirty="0"/>
                    </a:p>
                  </a:txBody>
                  <a:tcPr/>
                </a:tc>
              </a:tr>
              <a:tr h="492371">
                <a:tc>
                  <a:txBody>
                    <a:bodyPr/>
                    <a:lstStyle/>
                    <a:p>
                      <a:r>
                        <a:rPr lang="cs-CZ" dirty="0" smtClean="0"/>
                        <a:t>Teplota: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-215°C</a:t>
                      </a:r>
                      <a:endParaRPr lang="cs-CZ" dirty="0"/>
                    </a:p>
                  </a:txBody>
                  <a:tcPr/>
                </a:tc>
              </a:tr>
              <a:tr h="443128">
                <a:tc>
                  <a:txBody>
                    <a:bodyPr/>
                    <a:lstStyle/>
                    <a:p>
                      <a:r>
                        <a:rPr lang="cs-CZ" dirty="0" smtClean="0"/>
                        <a:t>Rotace</a:t>
                      </a:r>
                      <a:r>
                        <a:rPr lang="cs-CZ" baseline="0" dirty="0" smtClean="0"/>
                        <a:t> kolem vlastní osy: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16 hodin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198" y="1484784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Pluto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513151"/>
            <a:ext cx="5899670" cy="4572000"/>
          </a:xfrm>
        </p:spPr>
        <p:txBody>
          <a:bodyPr/>
          <a:lstStyle/>
          <a:p>
            <a:r>
              <a:rPr lang="cs-CZ" dirty="0" smtClean="0"/>
              <a:t>devátá planeta byla v roce 2006 vyškrtnuta ze seznamu planet</a:t>
            </a:r>
          </a:p>
          <a:p>
            <a:r>
              <a:rPr lang="cs-CZ" dirty="0" smtClean="0"/>
              <a:t>řadí </a:t>
            </a:r>
            <a:r>
              <a:rPr lang="cs-CZ" dirty="0"/>
              <a:t>se mezi </a:t>
            </a:r>
            <a:r>
              <a:rPr lang="cs-CZ" dirty="0" err="1" smtClean="0"/>
              <a:t>plutoidy</a:t>
            </a:r>
            <a:r>
              <a:rPr lang="cs-CZ" dirty="0" smtClean="0"/>
              <a:t> - objekty podobné planetám, které obíhají kolem Slunce větší </a:t>
            </a:r>
            <a:r>
              <a:rPr lang="cs-CZ" dirty="0"/>
              <a:t>vzdálenosti </a:t>
            </a:r>
            <a:r>
              <a:rPr lang="cs-CZ" dirty="0" smtClean="0"/>
              <a:t>než Neptun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802123"/>
              </p:ext>
            </p:extLst>
          </p:nvPr>
        </p:nvGraphicFramePr>
        <p:xfrm>
          <a:off x="539552" y="4653136"/>
          <a:ext cx="8064896" cy="19202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32448"/>
                <a:gridCol w="4032448"/>
              </a:tblGrid>
              <a:tr h="492371">
                <a:tc>
                  <a:txBody>
                    <a:bodyPr/>
                    <a:lstStyle/>
                    <a:p>
                      <a:r>
                        <a:rPr lang="cs-CZ" dirty="0" smtClean="0"/>
                        <a:t>Velikost (průměr):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2 360 km</a:t>
                      </a:r>
                      <a:endParaRPr lang="cs-CZ" dirty="0"/>
                    </a:p>
                  </a:txBody>
                  <a:tcPr/>
                </a:tc>
              </a:tr>
              <a:tr h="492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Oběh: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248 let 157 dní</a:t>
                      </a:r>
                      <a:endParaRPr lang="cs-CZ" dirty="0"/>
                    </a:p>
                  </a:txBody>
                  <a:tcPr/>
                </a:tc>
              </a:tr>
              <a:tr h="492371">
                <a:tc>
                  <a:txBody>
                    <a:bodyPr/>
                    <a:lstStyle/>
                    <a:p>
                      <a:r>
                        <a:rPr lang="cs-CZ" dirty="0" smtClean="0"/>
                        <a:t>Teplota: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-230°C</a:t>
                      </a:r>
                      <a:endParaRPr lang="cs-CZ" dirty="0"/>
                    </a:p>
                  </a:txBody>
                  <a:tcPr/>
                </a:tc>
              </a:tr>
              <a:tr h="443128">
                <a:tc>
                  <a:txBody>
                    <a:bodyPr/>
                    <a:lstStyle/>
                    <a:p>
                      <a:r>
                        <a:rPr lang="cs-CZ" dirty="0" smtClean="0"/>
                        <a:t>Rotace</a:t>
                      </a:r>
                      <a:r>
                        <a:rPr lang="cs-CZ" baseline="0" dirty="0" smtClean="0"/>
                        <a:t> kolem vlastní osy: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6,4</a:t>
                      </a:r>
                      <a:r>
                        <a:rPr lang="cs-CZ" baseline="0" dirty="0" smtClean="0"/>
                        <a:t> dne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198" y="1556792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2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Literatura, 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513151"/>
            <a:ext cx="8568952" cy="4572000"/>
          </a:xfrm>
        </p:spPr>
        <p:txBody>
          <a:bodyPr>
            <a:normAutofit lnSpcReduction="10000"/>
          </a:bodyPr>
          <a:lstStyle/>
          <a:p>
            <a:r>
              <a:rPr lang="cs-CZ" sz="1200" dirty="0"/>
              <a:t>Přírodověda 5., učebnice pro 5.ročník základní školy, </a:t>
            </a:r>
            <a:r>
              <a:rPr lang="cs-CZ" sz="1200" dirty="0" err="1"/>
              <a:t>Matyášek</a:t>
            </a:r>
            <a:r>
              <a:rPr lang="cs-CZ" sz="1200" dirty="0"/>
              <a:t> J., Štiková V., Trna J., Nová škola, 2007</a:t>
            </a:r>
          </a:p>
          <a:p>
            <a:r>
              <a:rPr lang="cs-CZ" sz="1200" dirty="0"/>
              <a:t>Přírodověda 5., pracovní sešit pro 5.ročník základní školy, </a:t>
            </a:r>
            <a:r>
              <a:rPr lang="cs-CZ" sz="1200" dirty="0" err="1"/>
              <a:t>Matyášek</a:t>
            </a:r>
            <a:r>
              <a:rPr lang="cs-CZ" sz="1200" dirty="0"/>
              <a:t> J., Štiková V., Trna , Nová škola, 2008</a:t>
            </a:r>
          </a:p>
          <a:p>
            <a:r>
              <a:rPr lang="cs-CZ" sz="1200" dirty="0"/>
              <a:t>Soubor námětů, úkolů a zajímavostí k přírodovědnému učivu pro 5. ročník, </a:t>
            </a:r>
            <a:r>
              <a:rPr lang="cs-CZ" sz="1200" dirty="0" err="1"/>
              <a:t>Muhlhauserová</a:t>
            </a:r>
            <a:r>
              <a:rPr lang="cs-CZ" sz="1200" dirty="0"/>
              <a:t> H., Tiskárna Sládek Znojmo, 2005</a:t>
            </a:r>
          </a:p>
          <a:p>
            <a:r>
              <a:rPr lang="cs-CZ" sz="1200" dirty="0"/>
              <a:t>Pracovní sešit k učebnici Přírodověda 5, </a:t>
            </a:r>
            <a:r>
              <a:rPr lang="cs-CZ" sz="1200" dirty="0" err="1"/>
              <a:t>Komanová</a:t>
            </a:r>
            <a:r>
              <a:rPr lang="cs-CZ" sz="1200" dirty="0"/>
              <a:t> E., Ziegler V., </a:t>
            </a:r>
            <a:r>
              <a:rPr lang="cs-CZ" sz="1200" dirty="0" err="1"/>
              <a:t>Scientia</a:t>
            </a:r>
            <a:r>
              <a:rPr lang="cs-CZ" sz="1200" dirty="0"/>
              <a:t>, 1999</a:t>
            </a:r>
          </a:p>
          <a:p>
            <a:r>
              <a:rPr lang="cs-CZ" sz="1200" dirty="0">
                <a:hlinkClick r:id="rId3"/>
              </a:rPr>
              <a:t>http://</a:t>
            </a:r>
            <a:r>
              <a:rPr lang="cs-CZ" sz="1200" dirty="0" smtClean="0">
                <a:hlinkClick r:id="rId3"/>
              </a:rPr>
              <a:t>cs.wikipedia.org</a:t>
            </a:r>
            <a:r>
              <a:rPr lang="cs-CZ" sz="1200" dirty="0"/>
              <a:t>  </a:t>
            </a:r>
            <a:r>
              <a:rPr lang="cs-CZ" sz="1200" dirty="0">
                <a:hlinkClick r:id="rId4"/>
              </a:rPr>
              <a:t>http://</a:t>
            </a:r>
            <a:r>
              <a:rPr lang="cs-CZ" sz="1200" dirty="0" smtClean="0">
                <a:hlinkClick r:id="rId4"/>
              </a:rPr>
              <a:t>upload.wikimedia.org/wikipedia/commons/thumb/9/90/NovaSlunecniSoustava.jpg/400px-NovaSlunecniSoustava.jpg</a:t>
            </a:r>
            <a:r>
              <a:rPr lang="cs-CZ" sz="1200" dirty="0" smtClean="0"/>
              <a:t> </a:t>
            </a:r>
            <a:r>
              <a:rPr lang="cs-CZ" sz="1200" dirty="0" smtClean="0">
                <a:hlinkClick r:id="rId5"/>
              </a:rPr>
              <a:t>http</a:t>
            </a:r>
            <a:r>
              <a:rPr lang="cs-CZ" sz="1200" dirty="0">
                <a:hlinkClick r:id="rId5"/>
              </a:rPr>
              <a:t>://</a:t>
            </a:r>
            <a:r>
              <a:rPr lang="cs-CZ" sz="1200" dirty="0" smtClean="0">
                <a:hlinkClick r:id="rId5"/>
              </a:rPr>
              <a:t>upload.wikimedia.org/wikipedia/commons/thumb/9/93/MESSENGER_first_photo_of_unseen_side_of_mercury.jpg/600px-MESSENGER_first_photo_of_unseen_side_of_mercury.jpg</a:t>
            </a:r>
            <a:r>
              <a:rPr lang="cs-CZ" sz="1200" dirty="0"/>
              <a:t>  </a:t>
            </a:r>
            <a:r>
              <a:rPr lang="cs-CZ" sz="1200" dirty="0">
                <a:hlinkClick r:id="rId6"/>
              </a:rPr>
              <a:t>http://</a:t>
            </a:r>
            <a:r>
              <a:rPr lang="cs-CZ" sz="1200" dirty="0" smtClean="0">
                <a:hlinkClick r:id="rId6"/>
              </a:rPr>
              <a:t>upload.wikimedia.org/wikipedia/commons/thumb/b/bc/Venuspioneeruv.jpg/558px-Venuspioneeruv.jpg</a:t>
            </a:r>
            <a:r>
              <a:rPr lang="cs-CZ" sz="1200" dirty="0"/>
              <a:t>   </a:t>
            </a:r>
            <a:r>
              <a:rPr lang="cs-CZ" sz="1200" dirty="0">
                <a:hlinkClick r:id="rId7"/>
              </a:rPr>
              <a:t>http://</a:t>
            </a:r>
            <a:r>
              <a:rPr lang="cs-CZ" sz="1200" dirty="0" smtClean="0">
                <a:hlinkClick r:id="rId7"/>
              </a:rPr>
              <a:t>upload.wikimedia.org/wikipedia/commons/thumb/9/97/The_Earth_seen_from_Apollo_17.jpg/599px-The_Earth_seen_from_Apollo_17.jpg</a:t>
            </a:r>
            <a:r>
              <a:rPr lang="cs-CZ" sz="1200" dirty="0" smtClean="0"/>
              <a:t>               </a:t>
            </a:r>
            <a:r>
              <a:rPr lang="cs-CZ" sz="1200" dirty="0">
                <a:hlinkClick r:id="rId8"/>
              </a:rPr>
              <a:t>http://</a:t>
            </a:r>
            <a:r>
              <a:rPr lang="cs-CZ" sz="1200" dirty="0" smtClean="0">
                <a:hlinkClick r:id="rId8"/>
              </a:rPr>
              <a:t>upload.wikimedia.org/wikipedia/commons/7/76/Mars_Hubble.jpg</a:t>
            </a:r>
            <a:r>
              <a:rPr lang="cs-CZ" sz="1200" dirty="0"/>
              <a:t>   </a:t>
            </a:r>
            <a:r>
              <a:rPr lang="cs-CZ" sz="1200" dirty="0">
                <a:hlinkClick r:id="rId9"/>
              </a:rPr>
              <a:t>http://</a:t>
            </a:r>
            <a:r>
              <a:rPr lang="cs-CZ" sz="1200" dirty="0" smtClean="0">
                <a:hlinkClick r:id="rId9"/>
              </a:rPr>
              <a:t>upload.wikimedia.org/wikipedia/commons/thumb/e/e2/Jupiter.jpg/600px-Jupiter.jpg</a:t>
            </a:r>
            <a:r>
              <a:rPr lang="cs-CZ" sz="1200" dirty="0"/>
              <a:t>      </a:t>
            </a:r>
            <a:r>
              <a:rPr lang="cs-CZ" sz="1200" dirty="0">
                <a:hlinkClick r:id="rId10"/>
              </a:rPr>
              <a:t>http://upload.wikimedia.org/wikipedia/commons/thumb/b/b4/Saturn_%28planet%29_large.jpg/480px-Saturn_%</a:t>
            </a:r>
            <a:r>
              <a:rPr lang="cs-CZ" sz="1200" dirty="0" smtClean="0">
                <a:hlinkClick r:id="rId10"/>
              </a:rPr>
              <a:t>28planet%29_large.jpg</a:t>
            </a:r>
            <a:r>
              <a:rPr lang="cs-CZ" sz="1200" dirty="0"/>
              <a:t>   </a:t>
            </a:r>
            <a:r>
              <a:rPr lang="cs-CZ" sz="1200" dirty="0" smtClean="0"/>
              <a:t>     </a:t>
            </a:r>
            <a:r>
              <a:rPr lang="cs-CZ" sz="1200" dirty="0">
                <a:hlinkClick r:id="rId11"/>
              </a:rPr>
              <a:t>http://</a:t>
            </a:r>
            <a:r>
              <a:rPr lang="cs-CZ" sz="1200" dirty="0" smtClean="0">
                <a:hlinkClick r:id="rId11"/>
              </a:rPr>
              <a:t>upload.wikimedia.org/wikipedia/commons/thumb/b/bb/Uranus.jpg/591px-Uranus.jpg</a:t>
            </a:r>
            <a:r>
              <a:rPr lang="cs-CZ" sz="1200" dirty="0"/>
              <a:t>   </a:t>
            </a:r>
            <a:r>
              <a:rPr lang="cs-CZ" sz="1200" dirty="0">
                <a:hlinkClick r:id="rId12"/>
              </a:rPr>
              <a:t>http://upload.wikimedia.org/wikipedia/commons/thumb/7/77/Neptune_Full_Disk_View_-_GPN-2000-000443.jpg/600px-Neptune_Full_Disk_View_-_</a:t>
            </a:r>
            <a:r>
              <a:rPr lang="cs-CZ" sz="1200" dirty="0" smtClean="0">
                <a:hlinkClick r:id="rId12"/>
              </a:rPr>
              <a:t>GPN-2000-000443.jpg</a:t>
            </a:r>
            <a:r>
              <a:rPr lang="cs-CZ" sz="1200" dirty="0"/>
              <a:t>    </a:t>
            </a:r>
            <a:r>
              <a:rPr lang="cs-CZ" sz="1200" dirty="0">
                <a:hlinkClick r:id="rId13"/>
              </a:rPr>
              <a:t>http://</a:t>
            </a:r>
            <a:r>
              <a:rPr lang="cs-CZ" sz="1200" dirty="0" smtClean="0">
                <a:hlinkClick r:id="rId13"/>
              </a:rPr>
              <a:t>upload.wikimedia.org/wikipedia/commons/thumb/9/9a/Pluto-map-hs-2010-06-c180.jpg/600px-Pluto-map-hs-2010-06-c180.jpg</a:t>
            </a:r>
            <a:r>
              <a:rPr lang="cs-CZ" sz="1200" dirty="0"/>
              <a:t>    </a:t>
            </a:r>
            <a:r>
              <a:rPr lang="cs-CZ" sz="1200" dirty="0" smtClean="0"/>
              <a:t>                                             			 </a:t>
            </a:r>
            <a:r>
              <a:rPr lang="cs-CZ" sz="1200" dirty="0">
                <a:hlinkClick r:id="rId14"/>
              </a:rPr>
              <a:t>http://</a:t>
            </a:r>
            <a:r>
              <a:rPr lang="cs-CZ" sz="1200" dirty="0" smtClean="0">
                <a:hlinkClick r:id="rId14"/>
              </a:rPr>
              <a:t>www.pfa.estranky.cz/im g/</a:t>
            </a:r>
            <a:r>
              <a:rPr lang="cs-CZ" sz="1200" dirty="0" err="1" smtClean="0">
                <a:hlinkClick r:id="rId14"/>
              </a:rPr>
              <a:t>picture</a:t>
            </a:r>
            <a:r>
              <a:rPr lang="cs-CZ" sz="1200" dirty="0" smtClean="0">
                <a:hlinkClick r:id="rId14"/>
              </a:rPr>
              <a:t>/796/SluneciSoustava1A.jpg</a:t>
            </a:r>
            <a:r>
              <a:rPr lang="cs-CZ" sz="1200" dirty="0"/>
              <a:t>   </a:t>
            </a:r>
            <a:br>
              <a:rPr lang="cs-CZ" sz="1200" dirty="0"/>
            </a:br>
            <a:r>
              <a:rPr lang="cs-CZ" sz="1200" dirty="0">
                <a:hlinkClick r:id="rId4"/>
              </a:rPr>
              <a:t>http://</a:t>
            </a:r>
            <a:r>
              <a:rPr lang="cs-CZ" sz="1200" dirty="0" smtClean="0">
                <a:hlinkClick r:id="rId4"/>
              </a:rPr>
              <a:t>upload.wikimedia.org/wikipedia/commons/thumb/9/90/NovaSlunecniSoustava.jpg/400px-NovaSlunecniSoustava.jpg</a:t>
            </a:r>
            <a:r>
              <a:rPr lang="cs-CZ" sz="1200" dirty="0" smtClean="0"/>
              <a:t>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58457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Sluneční soustava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363272" cy="4857328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systém </a:t>
            </a:r>
            <a:r>
              <a:rPr lang="cs-CZ" dirty="0"/>
              <a:t>tvoří především </a:t>
            </a:r>
            <a:r>
              <a:rPr lang="cs-CZ" dirty="0" smtClean="0"/>
              <a:t>8 planet se svými měsíci (přes 150 měsíců)</a:t>
            </a:r>
          </a:p>
          <a:p>
            <a:pPr lvl="0"/>
            <a:r>
              <a:rPr lang="cs-CZ" dirty="0" smtClean="0"/>
              <a:t>trpasličí planety (planeta Ceres, </a:t>
            </a:r>
            <a:r>
              <a:rPr lang="cs-CZ" dirty="0" err="1" smtClean="0"/>
              <a:t>plutoidy</a:t>
            </a:r>
            <a:r>
              <a:rPr lang="cs-CZ" dirty="0" smtClean="0"/>
              <a:t> – Pluto)</a:t>
            </a:r>
          </a:p>
          <a:p>
            <a:pPr lvl="0"/>
            <a:r>
              <a:rPr lang="cs-CZ" dirty="0" smtClean="0"/>
              <a:t>planetky</a:t>
            </a:r>
          </a:p>
          <a:p>
            <a:pPr lvl="0"/>
            <a:r>
              <a:rPr lang="cs-CZ" dirty="0" smtClean="0"/>
              <a:t>komety</a:t>
            </a:r>
          </a:p>
          <a:p>
            <a:pPr lvl="0"/>
            <a:r>
              <a:rPr lang="cs-CZ" dirty="0" err="1" smtClean="0"/>
              <a:t>meteroidy</a:t>
            </a:r>
            <a:endParaRPr lang="cs-CZ" dirty="0" smtClean="0"/>
          </a:p>
          <a:p>
            <a:pPr lvl="0"/>
            <a:r>
              <a:rPr lang="cs-CZ" dirty="0" smtClean="0"/>
              <a:t>prach a plyn</a:t>
            </a:r>
            <a:endParaRPr lang="cs-CZ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07350"/>
            <a:ext cx="6284444" cy="297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Sluneční soustava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9"/>
            <a:ext cx="9140508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6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Sluneční soustava</a:t>
            </a:r>
            <a:endParaRPr lang="cs-CZ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4" y="1268760"/>
            <a:ext cx="9123725" cy="513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4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Merkur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5698976" cy="4572000"/>
          </a:xfrm>
        </p:spPr>
        <p:txBody>
          <a:bodyPr/>
          <a:lstStyle/>
          <a:p>
            <a:pPr lvl="0"/>
            <a:r>
              <a:rPr lang="cs-CZ" dirty="0" smtClean="0"/>
              <a:t>nejbližší planeta ke Slunci</a:t>
            </a:r>
          </a:p>
          <a:p>
            <a:pPr lvl="0"/>
            <a:r>
              <a:rPr lang="cs-CZ" dirty="0" smtClean="0"/>
              <a:t>nejmenší planeta Sluneční soustavy</a:t>
            </a:r>
          </a:p>
          <a:p>
            <a:pPr lvl="0"/>
            <a:r>
              <a:rPr lang="cs-CZ" dirty="0" smtClean="0"/>
              <a:t>kamenný povrch s krátery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953154"/>
              </p:ext>
            </p:extLst>
          </p:nvPr>
        </p:nvGraphicFramePr>
        <p:xfrm>
          <a:off x="467544" y="4293096"/>
          <a:ext cx="8064896" cy="18722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32448"/>
                <a:gridCol w="4032448"/>
              </a:tblGrid>
              <a:tr h="499256">
                <a:tc>
                  <a:txBody>
                    <a:bodyPr/>
                    <a:lstStyle/>
                    <a:p>
                      <a:pPr lvl="1"/>
                      <a:r>
                        <a:rPr lang="cs-CZ" sz="1800" dirty="0" smtClean="0"/>
                        <a:t>Velikost (průměr):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4 879 km</a:t>
                      </a:r>
                      <a:endParaRPr lang="cs-CZ" sz="1800" dirty="0"/>
                    </a:p>
                  </a:txBody>
                  <a:tcPr/>
                </a:tc>
              </a:tr>
              <a:tr h="49925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Oběh: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cs-CZ" sz="1800" dirty="0" smtClean="0"/>
                        <a:t>88 dní</a:t>
                      </a:r>
                      <a:endParaRPr lang="cs-CZ" sz="1800" dirty="0"/>
                    </a:p>
                  </a:txBody>
                  <a:tcPr/>
                </a:tc>
              </a:tr>
              <a:tr h="436848">
                <a:tc>
                  <a:txBody>
                    <a:bodyPr/>
                    <a:lstStyle/>
                    <a:p>
                      <a:pPr lvl="1"/>
                      <a:r>
                        <a:rPr lang="cs-CZ" sz="1800" dirty="0" smtClean="0"/>
                        <a:t>Teplota: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430°C, - 180°C</a:t>
                      </a:r>
                      <a:endParaRPr lang="cs-CZ" sz="1800" dirty="0"/>
                    </a:p>
                  </a:txBody>
                  <a:tcPr/>
                </a:tc>
              </a:tr>
              <a:tr h="436848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Rotace</a:t>
                      </a:r>
                      <a:r>
                        <a:rPr lang="cs-CZ" sz="1800" baseline="0" dirty="0" smtClean="0"/>
                        <a:t> kolem vlastní osy: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cs-CZ" sz="1800" dirty="0" smtClean="0"/>
                        <a:t>58 dní</a:t>
                      </a:r>
                      <a:endParaRPr lang="cs-CZ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140" y="1426716"/>
            <a:ext cx="21463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Venuše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524000"/>
            <a:ext cx="6048672" cy="4572000"/>
          </a:xfrm>
        </p:spPr>
        <p:txBody>
          <a:bodyPr/>
          <a:lstStyle/>
          <a:p>
            <a:pPr lvl="0"/>
            <a:r>
              <a:rPr lang="cs-CZ" dirty="0" smtClean="0"/>
              <a:t>dobře pozorovatelná před nebo po západu Slunce, a proto jí říkáme Jitřenka nebo Večernice</a:t>
            </a:r>
          </a:p>
          <a:p>
            <a:pPr lvl="0"/>
            <a:r>
              <a:rPr lang="cs-CZ" dirty="0" smtClean="0"/>
              <a:t>velmi podobná Zemi, proto je nazývána „sesterskou planetou Země“</a:t>
            </a:r>
          </a:p>
          <a:p>
            <a:pPr lvl="0"/>
            <a:r>
              <a:rPr lang="cs-CZ" dirty="0" smtClean="0"/>
              <a:t>má oblačnost(oxid uhličitý)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706231"/>
              </p:ext>
            </p:extLst>
          </p:nvPr>
        </p:nvGraphicFramePr>
        <p:xfrm>
          <a:off x="611560" y="4797152"/>
          <a:ext cx="7992888" cy="17281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96444"/>
                <a:gridCol w="3996444"/>
              </a:tblGrid>
              <a:tr h="439584">
                <a:tc>
                  <a:txBody>
                    <a:bodyPr/>
                    <a:lstStyle/>
                    <a:p>
                      <a:r>
                        <a:rPr lang="cs-CZ" b="0" dirty="0" smtClean="0"/>
                        <a:t>Velikost (průměr):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12 104 km</a:t>
                      </a:r>
                      <a:endParaRPr lang="cs-CZ" dirty="0"/>
                    </a:p>
                  </a:txBody>
                  <a:tcPr/>
                </a:tc>
              </a:tr>
              <a:tr h="4178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Oběh: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225 dní</a:t>
                      </a:r>
                      <a:endParaRPr lang="cs-CZ" dirty="0"/>
                    </a:p>
                  </a:txBody>
                  <a:tcPr/>
                </a:tc>
              </a:tr>
              <a:tr h="417848">
                <a:tc>
                  <a:txBody>
                    <a:bodyPr/>
                    <a:lstStyle/>
                    <a:p>
                      <a:r>
                        <a:rPr lang="cs-CZ" b="1" dirty="0" smtClean="0"/>
                        <a:t>Teplota: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482°C</a:t>
                      </a:r>
                      <a:endParaRPr lang="cs-CZ" dirty="0"/>
                    </a:p>
                  </a:txBody>
                  <a:tcPr/>
                </a:tc>
              </a:tr>
              <a:tr h="452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Rotace</a:t>
                      </a:r>
                      <a:r>
                        <a:rPr lang="cs-CZ" baseline="0" dirty="0" smtClean="0"/>
                        <a:t> kolem vlastní osy: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243 dní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882" y="1412776"/>
            <a:ext cx="2114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0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5698976" cy="4572000"/>
          </a:xfrm>
        </p:spPr>
        <p:txBody>
          <a:bodyPr/>
          <a:lstStyle/>
          <a:p>
            <a:r>
              <a:rPr lang="cs-CZ" dirty="0" smtClean="0"/>
              <a:t>jediná planeta, kde je život</a:t>
            </a:r>
          </a:p>
          <a:p>
            <a:r>
              <a:rPr lang="cs-CZ" dirty="0" smtClean="0"/>
              <a:t>atmosféra obsahuje kyslík</a:t>
            </a:r>
          </a:p>
          <a:p>
            <a:r>
              <a:rPr lang="cs-CZ" dirty="0" smtClean="0"/>
              <a:t>nachází se na ní kapalná voda</a:t>
            </a:r>
          </a:p>
          <a:p>
            <a:r>
              <a:rPr lang="cs-CZ" dirty="0" smtClean="0"/>
              <a:t>je nazývána modrou planetou</a:t>
            </a:r>
          </a:p>
          <a:p>
            <a:r>
              <a:rPr lang="cs-CZ" dirty="0" smtClean="0"/>
              <a:t>má přirozenou družici – Měsíc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754257"/>
              </p:ext>
            </p:extLst>
          </p:nvPr>
        </p:nvGraphicFramePr>
        <p:xfrm>
          <a:off x="450429" y="4365105"/>
          <a:ext cx="8064896" cy="19922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32448"/>
                <a:gridCol w="4032448"/>
              </a:tblGrid>
              <a:tr h="510834">
                <a:tc>
                  <a:txBody>
                    <a:bodyPr/>
                    <a:lstStyle/>
                    <a:p>
                      <a:r>
                        <a:rPr lang="cs-CZ" dirty="0" smtClean="0"/>
                        <a:t>Velikost (průměr):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12 756 km</a:t>
                      </a:r>
                      <a:endParaRPr lang="cs-CZ" dirty="0"/>
                    </a:p>
                  </a:txBody>
                  <a:tcPr/>
                </a:tc>
              </a:tr>
              <a:tr h="5108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Oběh: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365 dní</a:t>
                      </a:r>
                      <a:endParaRPr lang="cs-CZ" dirty="0"/>
                    </a:p>
                  </a:txBody>
                  <a:tcPr/>
                </a:tc>
              </a:tr>
              <a:tr h="510834">
                <a:tc>
                  <a:txBody>
                    <a:bodyPr/>
                    <a:lstStyle/>
                    <a:p>
                      <a:r>
                        <a:rPr lang="cs-CZ" dirty="0" smtClean="0"/>
                        <a:t>Teplota: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15°C</a:t>
                      </a:r>
                      <a:endParaRPr lang="cs-CZ" dirty="0"/>
                    </a:p>
                  </a:txBody>
                  <a:tcPr/>
                </a:tc>
              </a:tr>
              <a:tr h="459745">
                <a:tc>
                  <a:txBody>
                    <a:bodyPr/>
                    <a:lstStyle/>
                    <a:p>
                      <a:r>
                        <a:rPr lang="cs-CZ" dirty="0" smtClean="0"/>
                        <a:t>Rotace</a:t>
                      </a:r>
                      <a:r>
                        <a:rPr lang="cs-CZ" baseline="0" dirty="0" smtClean="0"/>
                        <a:t> kolem vlastní osy: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24 hodin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0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5915000" cy="4572000"/>
          </a:xfrm>
        </p:spPr>
        <p:txBody>
          <a:bodyPr/>
          <a:lstStyle/>
          <a:p>
            <a:r>
              <a:rPr lang="cs-CZ" dirty="0" smtClean="0"/>
              <a:t>červená planeta, pokrývá ji rezavý železný prach</a:t>
            </a:r>
          </a:p>
          <a:p>
            <a:r>
              <a:rPr lang="cs-CZ" dirty="0" smtClean="0"/>
              <a:t>není zde tekoucí voda, pouze led, ten tvoří bílé polární čepičky</a:t>
            </a:r>
          </a:p>
          <a:p>
            <a:r>
              <a:rPr lang="cs-CZ" dirty="0" smtClean="0"/>
              <a:t>mohli by zde v budoucnu přistát lidé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479142"/>
              </p:ext>
            </p:extLst>
          </p:nvPr>
        </p:nvGraphicFramePr>
        <p:xfrm>
          <a:off x="539552" y="4365103"/>
          <a:ext cx="8064896" cy="19202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32448"/>
                <a:gridCol w="4032448"/>
              </a:tblGrid>
              <a:tr h="492371">
                <a:tc>
                  <a:txBody>
                    <a:bodyPr/>
                    <a:lstStyle/>
                    <a:p>
                      <a:r>
                        <a:rPr lang="cs-CZ" dirty="0" smtClean="0"/>
                        <a:t>Velikost (průměr):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6 794 km</a:t>
                      </a:r>
                      <a:endParaRPr lang="cs-CZ" dirty="0"/>
                    </a:p>
                  </a:txBody>
                  <a:tcPr/>
                </a:tc>
              </a:tr>
              <a:tr h="492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Oběh: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 rok 321 dní</a:t>
                      </a:r>
                      <a:endParaRPr lang="cs-CZ" dirty="0"/>
                    </a:p>
                  </a:txBody>
                  <a:tcPr/>
                </a:tc>
              </a:tr>
              <a:tr h="492371">
                <a:tc>
                  <a:txBody>
                    <a:bodyPr/>
                    <a:lstStyle/>
                    <a:p>
                      <a:r>
                        <a:rPr lang="cs-CZ" dirty="0" smtClean="0"/>
                        <a:t>Teplota: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-50°C</a:t>
                      </a:r>
                      <a:endParaRPr lang="cs-CZ" dirty="0"/>
                    </a:p>
                  </a:txBody>
                  <a:tcPr/>
                </a:tc>
              </a:tr>
              <a:tr h="443128">
                <a:tc>
                  <a:txBody>
                    <a:bodyPr/>
                    <a:lstStyle/>
                    <a:p>
                      <a:r>
                        <a:rPr lang="cs-CZ" dirty="0" smtClean="0"/>
                        <a:t>Rotace</a:t>
                      </a:r>
                      <a:r>
                        <a:rPr lang="cs-CZ" baseline="0" dirty="0" smtClean="0"/>
                        <a:t> kolem vlastní osy: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24 hodin, 37 minut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2309242" cy="230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2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Jupiter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5915000" cy="4572000"/>
          </a:xfrm>
        </p:spPr>
        <p:txBody>
          <a:bodyPr/>
          <a:lstStyle/>
          <a:p>
            <a:r>
              <a:rPr lang="cs-CZ" dirty="0" smtClean="0"/>
              <a:t>největší planeta sluneční soustavy</a:t>
            </a:r>
          </a:p>
          <a:p>
            <a:r>
              <a:rPr lang="cs-CZ" dirty="0" smtClean="0"/>
              <a:t>má více než 60 obíhajících měsíců</a:t>
            </a:r>
          </a:p>
          <a:p>
            <a:r>
              <a:rPr lang="cs-CZ" dirty="0" smtClean="0"/>
              <a:t>hustá atmosféra vytváří různě barevné pásy a skvrny </a:t>
            </a:r>
            <a:r>
              <a:rPr lang="cs-CZ" sz="1400" dirty="0" smtClean="0"/>
              <a:t>(atmosférické bouře)</a:t>
            </a:r>
          </a:p>
          <a:p>
            <a:r>
              <a:rPr lang="cs-CZ" dirty="0" smtClean="0"/>
              <a:t>řazen </a:t>
            </a:r>
            <a:r>
              <a:rPr lang="cs-CZ" dirty="0"/>
              <a:t>mezi </a:t>
            </a:r>
            <a:r>
              <a:rPr lang="cs-CZ" dirty="0" smtClean="0"/>
              <a:t>„plynné obry“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492911"/>
              </p:ext>
            </p:extLst>
          </p:nvPr>
        </p:nvGraphicFramePr>
        <p:xfrm>
          <a:off x="539552" y="4365103"/>
          <a:ext cx="8064896" cy="19202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32448"/>
                <a:gridCol w="4032448"/>
              </a:tblGrid>
              <a:tr h="492371">
                <a:tc>
                  <a:txBody>
                    <a:bodyPr/>
                    <a:lstStyle/>
                    <a:p>
                      <a:r>
                        <a:rPr lang="cs-CZ" dirty="0" smtClean="0"/>
                        <a:t>Velikost (průměr):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142 984 km</a:t>
                      </a:r>
                      <a:endParaRPr lang="cs-CZ" dirty="0"/>
                    </a:p>
                  </a:txBody>
                  <a:tcPr/>
                </a:tc>
              </a:tr>
              <a:tr h="492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Oběh: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 let 314 dní</a:t>
                      </a:r>
                      <a:endParaRPr lang="cs-CZ" dirty="0"/>
                    </a:p>
                  </a:txBody>
                  <a:tcPr/>
                </a:tc>
              </a:tr>
              <a:tr h="492371">
                <a:tc>
                  <a:txBody>
                    <a:bodyPr/>
                    <a:lstStyle/>
                    <a:p>
                      <a:r>
                        <a:rPr lang="cs-CZ" dirty="0" smtClean="0"/>
                        <a:t>Teplota: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-130°C</a:t>
                      </a:r>
                      <a:endParaRPr lang="cs-CZ" dirty="0"/>
                    </a:p>
                  </a:txBody>
                  <a:tcPr/>
                </a:tc>
              </a:tr>
              <a:tr h="443128">
                <a:tc>
                  <a:txBody>
                    <a:bodyPr/>
                    <a:lstStyle/>
                    <a:p>
                      <a:r>
                        <a:rPr lang="cs-CZ" dirty="0" smtClean="0"/>
                        <a:t>Rotace</a:t>
                      </a:r>
                      <a:r>
                        <a:rPr lang="cs-CZ" baseline="0" dirty="0" smtClean="0"/>
                        <a:t> kolem vlastní osy: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9 hodin, 50 minut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3814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3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Moonlight">
      <a:dk1>
        <a:srgbClr val="595959"/>
      </a:dk1>
      <a:lt1>
        <a:srgbClr val="FFFFFF"/>
      </a:lt1>
      <a:dk2>
        <a:srgbClr val="2AB7FF"/>
      </a:dk2>
      <a:lt2>
        <a:srgbClr val="DBE5F1"/>
      </a:lt2>
      <a:accent1>
        <a:srgbClr val="20378C"/>
      </a:accent1>
      <a:accent2>
        <a:srgbClr val="A20000"/>
      </a:accent2>
      <a:accent3>
        <a:srgbClr val="534088"/>
      </a:accent3>
      <a:accent4>
        <a:srgbClr val="2D9123"/>
      </a:accent4>
      <a:accent5>
        <a:srgbClr val="7E2C80"/>
      </a:accent5>
      <a:accent6>
        <a:srgbClr val="4A4EC5"/>
      </a:accent6>
      <a:hlink>
        <a:srgbClr val="BBECFF"/>
      </a:hlink>
      <a:folHlink>
        <a:srgbClr val="DDDDDD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TC010205600[[fn=Rozšířená témata]]</Template>
  <TotalTime>375</TotalTime>
  <Words>655</Words>
  <Application>Microsoft Office PowerPoint</Application>
  <PresentationFormat>Předvádění na obrazovce (4:3)</PresentationFormat>
  <Paragraphs>141</Paragraphs>
  <Slides>14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Currency</vt:lpstr>
      <vt:lpstr>   Základní škola a Mateřská škola Zákupy, příspěvková organizace</vt:lpstr>
      <vt:lpstr>Sluneční soustava</vt:lpstr>
      <vt:lpstr>Sluneční soustava</vt:lpstr>
      <vt:lpstr>Sluneční soustava</vt:lpstr>
      <vt:lpstr>Merkur</vt:lpstr>
      <vt:lpstr>Venuše</vt:lpstr>
      <vt:lpstr>Země</vt:lpstr>
      <vt:lpstr>Mars</vt:lpstr>
      <vt:lpstr>Jupiter</vt:lpstr>
      <vt:lpstr>Saturn</vt:lpstr>
      <vt:lpstr>Uran</vt:lpstr>
      <vt:lpstr>Neptun</vt:lpstr>
      <vt:lpstr>Pluto</vt:lpstr>
      <vt:lpstr>Literatura, odkazy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Owner</dc:creator>
  <cp:lastModifiedBy>Česťa</cp:lastModifiedBy>
  <cp:revision>27</cp:revision>
  <cp:lastPrinted>2012-09-19T08:15:57Z</cp:lastPrinted>
  <dcterms:created xsi:type="dcterms:W3CDTF">2011-11-16T17:57:41Z</dcterms:created>
  <dcterms:modified xsi:type="dcterms:W3CDTF">2012-09-19T08:16:02Z</dcterms:modified>
</cp:coreProperties>
</file>