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79" r:id="rId2"/>
  </p:sldMasterIdLst>
  <p:notesMasterIdLst>
    <p:notesMasterId r:id="rId8"/>
  </p:notesMasterIdLst>
  <p:handoutMasterIdLst>
    <p:handoutMasterId r:id="rId9"/>
  </p:handoutMasterIdLst>
  <p:sldIdLst>
    <p:sldId id="256" r:id="rId3"/>
    <p:sldId id="270" r:id="rId4"/>
    <p:sldId id="271" r:id="rId5"/>
    <p:sldId id="272" r:id="rId6"/>
    <p:sldId id="273" r:id="rId7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88">
          <p15:clr>
            <a:srgbClr val="A4A3A4"/>
          </p15:clr>
        </p15:guide>
        <p15:guide id="3" orient="horz" pos="432">
          <p15:clr>
            <a:srgbClr val="A4A3A4"/>
          </p15:clr>
        </p15:guide>
        <p15:guide id="4" orient="horz" pos="3072">
          <p15:clr>
            <a:srgbClr val="A4A3A4"/>
          </p15:clr>
        </p15:guide>
        <p15:guide id="5" orient="horz" pos="3408">
          <p15:clr>
            <a:srgbClr val="A4A3A4"/>
          </p15:clr>
        </p15:guide>
        <p15:guide id="6" pos="3839">
          <p15:clr>
            <a:srgbClr val="A4A3A4"/>
          </p15:clr>
        </p15:guide>
        <p15:guide id="7" pos="383">
          <p15:clr>
            <a:srgbClr val="A4A3A4"/>
          </p15:clr>
        </p15:guide>
        <p15:guide id="8" pos="7295">
          <p15:clr>
            <a:srgbClr val="A4A3A4"/>
          </p15:clr>
        </p15:guide>
        <p15:guide id="9" pos="815">
          <p15:clr>
            <a:srgbClr val="A4A3A4"/>
          </p15:clr>
        </p15:guide>
        <p15:guide id="10" pos="2879">
          <p15:clr>
            <a:srgbClr val="A4A3A4"/>
          </p15:clr>
        </p15:guide>
        <p15:guide id="11" pos="307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742" autoAdjust="0"/>
    <p:restoredTop sz="94660"/>
  </p:normalViewPr>
  <p:slideViewPr>
    <p:cSldViewPr>
      <p:cViewPr varScale="1">
        <p:scale>
          <a:sx n="104" d="100"/>
          <a:sy n="104" d="100"/>
        </p:scale>
        <p:origin x="120" y="288"/>
      </p:cViewPr>
      <p:guideLst>
        <p:guide orient="horz" pos="2160"/>
        <p:guide orient="horz" pos="3888"/>
        <p:guide orient="horz" pos="432"/>
        <p:guide orient="horz" pos="3072"/>
        <p:guide orient="horz" pos="3408"/>
        <p:guide pos="3839"/>
        <p:guide pos="383"/>
        <p:guide pos="7295"/>
        <p:guide pos="815"/>
        <p:guide pos="2879"/>
        <p:guide pos="307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2" d="100"/>
          <a:sy n="82" d="100"/>
        </p:scale>
        <p:origin x="141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CEC3D-96F7-401F-9673-3EE7F75C9C5B}" type="datetimeFigureOut">
              <a:rPr lang="cs-CZ" smtClean="0"/>
              <a:t>6. 6. 2016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ED8CD-4E4C-49AC-BDC6-2963BA49E54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179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32BCF4-D26D-4DAF-9F57-FE1E61FE7935}" type="datetimeFigureOut">
              <a:rPr lang="cs-CZ" smtClean="0"/>
              <a:t>6. 6. 2016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zápatí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91549-43BF-425A-AF25-75262019208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286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034" y="685800"/>
            <a:ext cx="7998916" cy="2971801"/>
          </a:xfrm>
        </p:spPr>
        <p:txBody>
          <a:bodyPr anchor="b">
            <a:normAutofit/>
          </a:bodyPr>
          <a:lstStyle>
            <a:lvl1pPr algn="l">
              <a:defRPr sz="4799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034" y="3843868"/>
            <a:ext cx="6399133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0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pPr/>
              <a:t>6. 6. 2016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pPr/>
              <a:t>‹#›</a:t>
            </a:fld>
            <a:endParaRPr lang="cs-CZ" noProof="0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5869" y="8467"/>
            <a:ext cx="3809008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6580" y="91546"/>
            <a:ext cx="6079071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3941" y="228600"/>
            <a:ext cx="495171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3927" y="32279"/>
            <a:ext cx="4851725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3383" y="609602"/>
            <a:ext cx="4342268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143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621" y="533400"/>
            <a:ext cx="10815995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164" y="3843867"/>
            <a:ext cx="8302047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pPr/>
              <a:t>6. 6. 2016</a:t>
            </a:fld>
            <a:endParaRPr lang="cs-CZ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303255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35" y="685800"/>
            <a:ext cx="10055781" cy="2743200"/>
          </a:xfrm>
        </p:spPr>
        <p:txBody>
          <a:bodyPr anchor="ctr">
            <a:normAutofit/>
          </a:bodyPr>
          <a:lstStyle>
            <a:lvl1pPr algn="l">
              <a:defRPr sz="3199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4" y="4114800"/>
            <a:ext cx="8533765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pPr/>
              <a:t>6. 6. 2016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76391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4" y="685800"/>
            <a:ext cx="9141620" cy="2743200"/>
          </a:xfrm>
        </p:spPr>
        <p:txBody>
          <a:bodyPr anchor="ctr">
            <a:normAutofit/>
          </a:bodyPr>
          <a:lstStyle>
            <a:lvl1pPr algn="l">
              <a:defRPr sz="3199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5835" y="3429000"/>
            <a:ext cx="8532178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063" indent="0">
              <a:buFontTx/>
              <a:buNone/>
              <a:defRPr/>
            </a:lvl2pPr>
            <a:lvl3pPr marL="914126" indent="0">
              <a:buFontTx/>
              <a:buNone/>
              <a:defRPr/>
            </a:lvl3pPr>
            <a:lvl4pPr marL="1371189" indent="0">
              <a:buFontTx/>
              <a:buNone/>
              <a:defRPr/>
            </a:lvl4pPr>
            <a:lvl5pPr marL="1828251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5" y="4301068"/>
            <a:ext cx="8532178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19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pPr/>
              <a:t>6. 6. 2016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pPr/>
              <a:t>‹#›</a:t>
            </a:fld>
            <a:endParaRPr lang="cs-CZ" noProof="0" dirty="0"/>
          </a:p>
        </p:txBody>
      </p:sp>
      <p:sp>
        <p:nvSpPr>
          <p:cNvPr id="14" name="TextBox 13"/>
          <p:cNvSpPr txBox="1"/>
          <p:nvPr/>
        </p:nvSpPr>
        <p:spPr>
          <a:xfrm>
            <a:off x="531674" y="812222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2734" y="2768601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9823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34" y="3429000"/>
            <a:ext cx="8532178" cy="1697400"/>
          </a:xfrm>
        </p:spPr>
        <p:txBody>
          <a:bodyPr anchor="b">
            <a:normAutofit/>
          </a:bodyPr>
          <a:lstStyle>
            <a:lvl1pPr algn="l">
              <a:defRPr sz="3199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3" y="5132981"/>
            <a:ext cx="8533767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9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pPr/>
              <a:t>6. 6. 2016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03447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116" y="685800"/>
            <a:ext cx="9141619" cy="2743200"/>
          </a:xfrm>
        </p:spPr>
        <p:txBody>
          <a:bodyPr anchor="ctr">
            <a:normAutofit/>
          </a:bodyPr>
          <a:lstStyle>
            <a:lvl1pPr algn="l">
              <a:defRPr sz="3199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035" y="3928534"/>
            <a:ext cx="8532178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399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4" y="4978400"/>
            <a:ext cx="8532178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pPr/>
              <a:t>6. 6. 2016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pPr/>
              <a:t>‹#›</a:t>
            </a:fld>
            <a:endParaRPr lang="cs-CZ" noProof="0" dirty="0"/>
          </a:p>
        </p:txBody>
      </p:sp>
      <p:sp>
        <p:nvSpPr>
          <p:cNvPr id="11" name="TextBox 10"/>
          <p:cNvSpPr txBox="1"/>
          <p:nvPr/>
        </p:nvSpPr>
        <p:spPr>
          <a:xfrm>
            <a:off x="531674" y="812222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/>
            <a:r>
              <a:rPr lang="en-US" sz="7998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2734" y="2768601"/>
            <a:ext cx="609441" cy="584776"/>
          </a:xfrm>
          <a:prstGeom prst="rect">
            <a:avLst/>
          </a:prstGeom>
        </p:spPr>
        <p:txBody>
          <a:bodyPr vert="horz" lIns="91416" tIns="45708" rIns="91416" bIns="45708" rtlCol="0" anchor="ctr">
            <a:noAutofit/>
          </a:bodyPr>
          <a:lstStyle/>
          <a:p>
            <a:pPr lvl="0" algn="r"/>
            <a:r>
              <a:rPr lang="en-US" sz="7998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37481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35" y="685800"/>
            <a:ext cx="10055781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034" y="3928534"/>
            <a:ext cx="853217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399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4" y="4766733"/>
            <a:ext cx="8532178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pPr/>
              <a:t>6. 6. 2016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52965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t>6. 6. 2016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03471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2950" y="685800"/>
            <a:ext cx="2056864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621" y="685800"/>
            <a:ext cx="7821163" cy="5308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t>6. 6. 2016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187157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pPr/>
              <a:t>6. 6. 2016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90482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034" y="2006600"/>
            <a:ext cx="8532178" cy="2281600"/>
          </a:xfrm>
        </p:spPr>
        <p:txBody>
          <a:bodyPr anchor="b">
            <a:normAutofit/>
          </a:bodyPr>
          <a:lstStyle>
            <a:lvl1pPr algn="l">
              <a:defRPr sz="3599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5" y="4495800"/>
            <a:ext cx="8532178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799">
                <a:solidFill>
                  <a:schemeClr val="bg2">
                    <a:lumMod val="75000"/>
                  </a:schemeClr>
                </a:solidFill>
              </a:defRPr>
            </a:lvl1pPr>
            <a:lvl2pPr marL="45706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pPr/>
              <a:t>6. 6. 2016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26153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033" y="685801"/>
            <a:ext cx="4936369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6621" y="685801"/>
            <a:ext cx="4933194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t>6. 6. 2016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70088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827" y="685800"/>
            <a:ext cx="4648576" cy="576262"/>
          </a:xfrm>
        </p:spPr>
        <p:txBody>
          <a:bodyPr anchor="b">
            <a:noAutofit/>
          </a:bodyPr>
          <a:lstStyle>
            <a:lvl1pPr marL="0" indent="0">
              <a:buNone/>
              <a:defRPr sz="27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033" y="1270529"/>
            <a:ext cx="4936369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7483" y="685800"/>
            <a:ext cx="4663919" cy="576262"/>
          </a:xfrm>
        </p:spPr>
        <p:txBody>
          <a:bodyPr anchor="b">
            <a:noAutofit/>
          </a:bodyPr>
          <a:lstStyle>
            <a:lvl1pPr marL="0" indent="0">
              <a:buNone/>
              <a:defRPr sz="2799" b="0">
                <a:solidFill>
                  <a:schemeClr val="tx1"/>
                </a:solidFill>
              </a:defRPr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5033" y="1262062"/>
            <a:ext cx="4927904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t>6. 6. 2016</a:t>
            </a:fld>
            <a:endParaRPr lang="cs-CZ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283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t>6. 6. 2016</a:t>
            </a:fld>
            <a:endParaRPr lang="cs-CZ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15648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t>6. 6. 2016</a:t>
            </a:fld>
            <a:endParaRPr lang="cs-CZ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48667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3167" y="685800"/>
            <a:ext cx="3656648" cy="1371600"/>
          </a:xfrm>
        </p:spPr>
        <p:txBody>
          <a:bodyPr anchor="b">
            <a:normAutofit/>
          </a:bodyPr>
          <a:lstStyle>
            <a:lvl1pPr algn="l">
              <a:defRPr sz="2399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034" y="685800"/>
            <a:ext cx="5942053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3167" y="2209800"/>
            <a:ext cx="3656648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t>6. 6. 2016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55788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1582" y="1447800"/>
            <a:ext cx="6018232" cy="1143000"/>
          </a:xfrm>
        </p:spPr>
        <p:txBody>
          <a:bodyPr anchor="b">
            <a:normAutofit/>
          </a:bodyPr>
          <a:lstStyle>
            <a:lvl1pPr algn="l">
              <a:defRPr sz="2799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8754" y="914400"/>
            <a:ext cx="3280120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063" indent="0">
              <a:buNone/>
              <a:defRPr sz="1600"/>
            </a:lvl2pPr>
            <a:lvl3pPr marL="914126" indent="0">
              <a:buNone/>
              <a:defRPr sz="1600"/>
            </a:lvl3pPr>
            <a:lvl4pPr marL="1371189" indent="0">
              <a:buNone/>
              <a:defRPr sz="1600"/>
            </a:lvl4pPr>
            <a:lvl5pPr marL="1828251" indent="0">
              <a:buNone/>
              <a:defRPr sz="1600"/>
            </a:lvl5pPr>
            <a:lvl6pPr marL="2285314" indent="0">
              <a:buNone/>
              <a:defRPr sz="1600"/>
            </a:lvl6pPr>
            <a:lvl7pPr marL="2742377" indent="0">
              <a:buNone/>
              <a:defRPr sz="1600"/>
            </a:lvl7pPr>
            <a:lvl8pPr marL="3199440" indent="0">
              <a:buNone/>
              <a:defRPr sz="1600"/>
            </a:lvl8pPr>
            <a:lvl9pPr marL="3656503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1582" y="2777067"/>
            <a:ext cx="6019820" cy="2048933"/>
          </a:xfrm>
        </p:spPr>
        <p:txBody>
          <a:bodyPr anchor="t">
            <a:normAutofit/>
          </a:bodyPr>
          <a:lstStyle>
            <a:lvl1pPr marL="0" indent="0">
              <a:buNone/>
              <a:defRPr sz="1799"/>
            </a:lvl1pPr>
            <a:lvl2pPr marL="457063" indent="0">
              <a:buNone/>
              <a:defRPr sz="1200"/>
            </a:lvl2pPr>
            <a:lvl3pPr marL="914126" indent="0">
              <a:buNone/>
              <a:defRPr sz="1000"/>
            </a:lvl3pPr>
            <a:lvl4pPr marL="1371189" indent="0">
              <a:buNone/>
              <a:defRPr sz="900"/>
            </a:lvl4pPr>
            <a:lvl5pPr marL="1828251" indent="0">
              <a:buNone/>
              <a:defRPr sz="900"/>
            </a:lvl5pPr>
            <a:lvl6pPr marL="2285314" indent="0">
              <a:buNone/>
              <a:defRPr sz="900"/>
            </a:lvl6pPr>
            <a:lvl7pPr marL="2742377" indent="0">
              <a:buNone/>
              <a:defRPr sz="900"/>
            </a:lvl7pPr>
            <a:lvl8pPr marL="3199440" indent="0">
              <a:buNone/>
              <a:defRPr sz="900"/>
            </a:lvl8pPr>
            <a:lvl9pPr marL="3656503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93FC7-9D1A-468B-98DB-D1E8D74418D9}" type="datetimeFigureOut">
              <a:rPr lang="cs-CZ" noProof="0" smtClean="0"/>
              <a:t>6. 6. 2016</a:t>
            </a:fld>
            <a:endParaRPr lang="cs-CZ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31473-23EB-4724-8B59-FE6D21D89FA4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0481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4572" y="2963334"/>
            <a:ext cx="2981081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034" y="4487333"/>
            <a:ext cx="8532178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034" y="685801"/>
            <a:ext cx="8532178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1833" y="6172201"/>
            <a:ext cx="159978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1C93FC7-9D1A-468B-98DB-D1E8D74418D9}" type="datetimeFigureOut">
              <a:rPr lang="cs-CZ" noProof="0" smtClean="0"/>
              <a:pPr/>
              <a:t>6. 6. 2016</a:t>
            </a:fld>
            <a:endParaRPr lang="cs-CZ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034" y="6172201"/>
            <a:ext cx="7541835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0502" y="5578476"/>
            <a:ext cx="1141948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199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3F31473-23EB-4724-8B59-FE6D21D89FA4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9624796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063" rtl="0" eaLnBrk="1" latinLnBrk="0" hangingPunct="1">
        <a:spcBef>
          <a:spcPct val="0"/>
        </a:spcBef>
        <a:buNone/>
        <a:defRPr sz="3599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664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99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727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799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199790" indent="-285664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2587" indent="-171399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999650" indent="-171399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3846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0908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7971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5034" indent="-228531" algn="l" defTabSz="457063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45706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iki/Seznam_st%C3%A1t%C5%AF_sv%C4%9Bta_podle_rozlohy" TargetMode="External"/><Relationship Id="rId13" Type="http://schemas.openxmlformats.org/officeDocument/2006/relationships/hyperlink" Target="https://cs.wikipedia.org/wiki/Seznam_st%C3%A1t%C5%AF_sv%C4%9Bta_podle_po%C4%8Dtu_obyvatel" TargetMode="External"/><Relationship Id="rId18" Type="http://schemas.openxmlformats.org/officeDocument/2006/relationships/hyperlink" Target="https://cs.wikipedia.org/wiki/16._prosinec" TargetMode="External"/><Relationship Id="rId3" Type="http://schemas.openxmlformats.org/officeDocument/2006/relationships/hyperlink" Target="https://cs.wikipedia.org/wiki/Ural_(%C5%99eka)" TargetMode="External"/><Relationship Id="rId21" Type="http://schemas.openxmlformats.org/officeDocument/2006/relationships/hyperlink" Target="https://cs.wikipedia.org/w/index.php?title=Karim_Massimov&amp;action=edit&amp;redlink=1" TargetMode="External"/><Relationship Id="rId7" Type="http://schemas.openxmlformats.org/officeDocument/2006/relationships/hyperlink" Target="https://cs.wikipedia.org/wiki/Rozloha" TargetMode="External"/><Relationship Id="rId12" Type="http://schemas.openxmlformats.org/officeDocument/2006/relationships/hyperlink" Target="https://cs.wikipedia.org/wiki/Obyvatelstvo" TargetMode="External"/><Relationship Id="rId17" Type="http://schemas.openxmlformats.org/officeDocument/2006/relationships/hyperlink" Target="https://cs.wikipedia.org/wiki/Seznam_st%C3%A1t%C5%AF_sv%C4%9Bta_podle_data_vzniku" TargetMode="External"/><Relationship Id="rId2" Type="http://schemas.openxmlformats.org/officeDocument/2006/relationships/hyperlink" Target="https://cs.wikipedia.org/wiki/Asie" TargetMode="External"/><Relationship Id="rId16" Type="http://schemas.openxmlformats.org/officeDocument/2006/relationships/hyperlink" Target="https://cs.wikipedia.org/wiki/Prezidentsk%C3%A1_republika" TargetMode="External"/><Relationship Id="rId20" Type="http://schemas.openxmlformats.org/officeDocument/2006/relationships/hyperlink" Target="https://cs.wikipedia.org/wiki/Nursultan_Nazarbaje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.wikipedia.org/wiki/Astana" TargetMode="External"/><Relationship Id="rId11" Type="http://schemas.openxmlformats.org/officeDocument/2006/relationships/hyperlink" Target="https://cs.wikipedia.org/wiki/Nadmo%C5%99sk%C3%A1_v%C3%BD%C5%A1ka" TargetMode="External"/><Relationship Id="rId24" Type="http://schemas.openxmlformats.org/officeDocument/2006/relationships/image" Target="../media/image1.png"/><Relationship Id="rId5" Type="http://schemas.openxmlformats.org/officeDocument/2006/relationships/hyperlink" Target="https://cs.wikipedia.org/wiki/Hlavn%C3%AD_m%C4%9Bsto" TargetMode="External"/><Relationship Id="rId15" Type="http://schemas.openxmlformats.org/officeDocument/2006/relationships/hyperlink" Target="https://cs.wikipedia.org/wiki/Seznam_st%C3%A1t%C5%AF_podle_st%C3%A1tn%C3%ADho_z%C5%99%C3%ADzen%C3%AD" TargetMode="External"/><Relationship Id="rId23" Type="http://schemas.openxmlformats.org/officeDocument/2006/relationships/hyperlink" Target="https://cs.wikipedia.org/wiki/Tenge" TargetMode="External"/><Relationship Id="rId10" Type="http://schemas.openxmlformats.org/officeDocument/2006/relationships/hyperlink" Target="https://cs.wikipedia.org/wiki/Chan_Tengri" TargetMode="External"/><Relationship Id="rId19" Type="http://schemas.openxmlformats.org/officeDocument/2006/relationships/hyperlink" Target="https://cs.wikipedia.org/w/index.php?title=Seznam_p%C5%99edstavitel%C5%AF_Kazachst%C3%A1nu&amp;action=edit&amp;redlink=1" TargetMode="External"/><Relationship Id="rId4" Type="http://schemas.openxmlformats.org/officeDocument/2006/relationships/hyperlink" Target="https://cs.wikipedia.org/wiki/Evropa" TargetMode="External"/><Relationship Id="rId9" Type="http://schemas.openxmlformats.org/officeDocument/2006/relationships/hyperlink" Target="https://cs.wikipedia.org/wiki/Seznam_st%C3%A1t%C5%AF_sv%C4%9Bta_podle_nejvy%C5%A1%C5%A1%C3%ADch_hor" TargetMode="External"/><Relationship Id="rId14" Type="http://schemas.openxmlformats.org/officeDocument/2006/relationships/hyperlink" Target="https://cs.wikipedia.org/wiki/2004" TargetMode="External"/><Relationship Id="rId22" Type="http://schemas.openxmlformats.org/officeDocument/2006/relationships/hyperlink" Target="https://cs.wikipedia.org/wiki/Seznam_m%C4%9B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Kaza%C5%A1sk%C3%A1_hymna" TargetMode="External"/><Relationship Id="rId2" Type="http://schemas.openxmlformats.org/officeDocument/2006/relationships/hyperlink" Target="https://cs.wikipedia.org/wiki/N%C3%A1rodn%C3%AD_hymna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cs.wikipedia.org/w/index.php?title=Taraz&amp;action=edit&amp;redlink=1" TargetMode="External"/><Relationship Id="rId3" Type="http://schemas.openxmlformats.org/officeDocument/2006/relationships/hyperlink" Target="https://cs.wikipedia.org/wiki/Irty%C5%A1" TargetMode="External"/><Relationship Id="rId7" Type="http://schemas.openxmlformats.org/officeDocument/2006/relationships/hyperlink" Target="https://www.tripadvisor.cz/Attraction_Review-g3221398-d8804367-Reviews-Qarqaraly_National_Park-Karagandy_Karagandy_Province.html" TargetMode="External"/><Relationship Id="rId2" Type="http://schemas.openxmlformats.org/officeDocument/2006/relationships/hyperlink" Target="https://cs.wikipedia.org/wiki/%C5%A0ymkent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cs.wikipedia.org/wiki/Tobol_(%C5%99eka)" TargetMode="External"/><Relationship Id="rId5" Type="http://schemas.openxmlformats.org/officeDocument/2006/relationships/hyperlink" Target="https://cs.wikipedia.org/wiki/Karaganda" TargetMode="External"/><Relationship Id="rId4" Type="http://schemas.openxmlformats.org/officeDocument/2006/relationships/hyperlink" Target="https://www.tripadvisor.cz/Attraction_Review-g2350623-d7708941-Reviews-Bektau_Ata_Mountain_Area-Karagandy_Province.html" TargetMode="External"/><Relationship Id="rId9" Type="http://schemas.openxmlformats.org/officeDocument/2006/relationships/hyperlink" Target="https://cs.wikipedia.org/wiki/Ural_(%C5%99eka)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08012" y="685801"/>
            <a:ext cx="7646639" cy="2599183"/>
          </a:xfrm>
        </p:spPr>
        <p:txBody>
          <a:bodyPr/>
          <a:lstStyle/>
          <a:p>
            <a:pPr algn="l" defTabSz="914400">
              <a:lnSpc>
                <a:spcPct val="80000"/>
              </a:lnSpc>
              <a:spcBef>
                <a:spcPts val="0"/>
              </a:spcBef>
              <a:buNone/>
            </a:pPr>
            <a:r>
              <a:rPr lang="cs-CZ" sz="4800" b="0" i="0" dirty="0" smtClean="0">
                <a:solidFill>
                  <a:srgbClr val="39527B"/>
                </a:solidFill>
                <a:latin typeface="Corbel"/>
                <a:ea typeface="+mj-ea"/>
                <a:cs typeface="+mj-cs"/>
              </a:rPr>
              <a:t>KAZACHSTÁN</a:t>
            </a:r>
            <a:br>
              <a:rPr lang="cs-CZ" sz="4800" b="0" i="0" dirty="0" smtClean="0">
                <a:solidFill>
                  <a:srgbClr val="39527B"/>
                </a:solidFill>
                <a:latin typeface="Corbel"/>
                <a:ea typeface="+mj-ea"/>
                <a:cs typeface="+mj-cs"/>
              </a:rPr>
            </a:br>
            <a:r>
              <a:rPr lang="cs-CZ" sz="4800" dirty="0">
                <a:solidFill>
                  <a:srgbClr val="39527B"/>
                </a:solidFill>
                <a:latin typeface="Corbel"/>
              </a:rPr>
              <a:t/>
            </a:r>
            <a:br>
              <a:rPr lang="cs-CZ" sz="4800" dirty="0">
                <a:solidFill>
                  <a:srgbClr val="39527B"/>
                </a:solidFill>
                <a:latin typeface="Corbel"/>
              </a:rPr>
            </a:br>
            <a:endParaRPr lang="cs-CZ" sz="4800" b="0" i="0" dirty="0">
              <a:solidFill>
                <a:srgbClr val="39527B"/>
              </a:solidFill>
              <a:latin typeface="Corbel"/>
              <a:ea typeface="+mj-ea"/>
              <a:cs typeface="+mj-cs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5788" y="2060848"/>
            <a:ext cx="10005128" cy="3747533"/>
          </a:xfrm>
        </p:spPr>
        <p:txBody>
          <a:bodyPr>
            <a:normAutofit/>
          </a:bodyPr>
          <a:lstStyle/>
          <a:p>
            <a:pPr marL="0" indent="0" algn="l">
              <a:spcBef>
                <a:spcPts val="0"/>
              </a:spcBef>
              <a:buNone/>
            </a:pPr>
            <a:r>
              <a:rPr lang="cs-CZ" sz="2400" b="0" i="0" dirty="0" smtClean="0">
                <a:solidFill>
                  <a:srgbClr val="404040"/>
                </a:solidFill>
              </a:rPr>
              <a:t>Evropský a Asijský </a:t>
            </a:r>
            <a:r>
              <a:rPr lang="cs-CZ" sz="2400" b="0" i="0" dirty="0" smtClean="0">
                <a:solidFill>
                  <a:srgbClr val="404040"/>
                </a:solidFill>
              </a:rPr>
              <a:t>stát</a:t>
            </a:r>
          </a:p>
          <a:p>
            <a:pPr marL="0" indent="0" algn="l">
              <a:spcBef>
                <a:spcPts val="0"/>
              </a:spcBef>
              <a:buNone/>
            </a:pPr>
            <a:r>
              <a:rPr lang="cs-CZ" sz="2400" dirty="0" smtClean="0">
                <a:solidFill>
                  <a:srgbClr val="404040"/>
                </a:solidFill>
              </a:rPr>
              <a:t>9.Největší stát na světě</a:t>
            </a:r>
          </a:p>
          <a:p>
            <a:pPr>
              <a:spcBef>
                <a:spcPts val="0"/>
              </a:spcBef>
            </a:pPr>
            <a:r>
              <a:rPr lang="cs-CZ" sz="2400" b="0" i="0" smtClean="0">
                <a:solidFill>
                  <a:srgbClr val="404040"/>
                </a:solidFill>
              </a:rPr>
              <a:t>Sousedí s:</a:t>
            </a:r>
            <a:r>
              <a:rPr lang="cs-CZ" sz="2400"/>
              <a:t>Čína 1533 km, Kyrgyzstán 1224 km, Rusko 6846 km, Turkmenistán 379 km, Uzbekistán 2203 km</a:t>
            </a:r>
          </a:p>
          <a:p>
            <a:pPr marL="0" indent="0" algn="l">
              <a:spcBef>
                <a:spcPts val="0"/>
              </a:spcBef>
              <a:buNone/>
            </a:pPr>
            <a:endParaRPr lang="cs-CZ" sz="2400" b="0" i="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801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703521" y="4870292"/>
            <a:ext cx="8532178" cy="1507067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cs-CZ" dirty="0">
                <a:solidFill>
                  <a:srgbClr val="FF0000"/>
                </a:solidFill>
              </a:rPr>
              <a:t>Kazachstán je stát, který se rozkládá ve střední </a:t>
            </a:r>
            <a:r>
              <a:rPr lang="cs-CZ" dirty="0">
                <a:solidFill>
                  <a:srgbClr val="FF0000"/>
                </a:solidFill>
                <a:hlinkClick r:id="rId2" tooltip="Asie"/>
              </a:rPr>
              <a:t>Asii</a:t>
            </a:r>
            <a:r>
              <a:rPr lang="cs-CZ" dirty="0">
                <a:solidFill>
                  <a:srgbClr val="FF0000"/>
                </a:solidFill>
              </a:rPr>
              <a:t> a malou částí svého území západně od řeky </a:t>
            </a:r>
            <a:r>
              <a:rPr lang="cs-CZ" dirty="0">
                <a:solidFill>
                  <a:srgbClr val="FF0000"/>
                </a:solidFill>
                <a:hlinkClick r:id="rId3" tooltip="Ural (řeka)"/>
              </a:rPr>
              <a:t>Ural</a:t>
            </a:r>
            <a:r>
              <a:rPr lang="cs-CZ" dirty="0">
                <a:solidFill>
                  <a:srgbClr val="FF0000"/>
                </a:solidFill>
              </a:rPr>
              <a:t> zasahuje též do </a:t>
            </a:r>
            <a:r>
              <a:rPr lang="cs-CZ" dirty="0">
                <a:solidFill>
                  <a:srgbClr val="FF0000"/>
                </a:solidFill>
                <a:hlinkClick r:id="rId4" tooltip="Evropa"/>
              </a:rPr>
              <a:t>Evropy</a:t>
            </a:r>
            <a:endParaRPr lang="cs-CZ" sz="3600" dirty="0">
              <a:solidFill>
                <a:srgbClr val="FF0000"/>
              </a:solidFill>
              <a:latin typeface="Corbel"/>
            </a:endParaRPr>
          </a:p>
        </p:txBody>
      </p:sp>
      <p:graphicFrame>
        <p:nvGraphicFramePr>
          <p:cNvPr id="2" name="Zástupný symbol pro obsah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2579767"/>
              </p:ext>
            </p:extLst>
          </p:nvPr>
        </p:nvGraphicFramePr>
        <p:xfrm>
          <a:off x="837828" y="476672"/>
          <a:ext cx="2857500" cy="3130423"/>
        </p:xfrm>
        <a:graphic>
          <a:graphicData uri="http://schemas.openxmlformats.org/drawingml/2006/table">
            <a:tbl>
              <a:tblPr/>
              <a:tblGrid>
                <a:gridCol w="1428750"/>
                <a:gridCol w="1428750"/>
              </a:tblGrid>
              <a:tr h="0">
                <a:tc>
                  <a:txBody>
                    <a:bodyPr/>
                    <a:lstStyle/>
                    <a:p>
                      <a:r>
                        <a:rPr lang="cs-CZ" b="1" u="none" strike="noStrike">
                          <a:solidFill>
                            <a:srgbClr val="0B0080"/>
                          </a:solidFill>
                          <a:effectLst/>
                          <a:hlinkClick r:id="rId5" tooltip="Hlavní město"/>
                        </a:rPr>
                        <a:t>Hlavní město</a:t>
                      </a:r>
                      <a:r>
                        <a:rPr lang="cs-CZ">
                          <a:effectLst/>
                        </a:rPr>
                        <a:t>: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strike="noStrike">
                          <a:solidFill>
                            <a:srgbClr val="0B0080"/>
                          </a:solidFill>
                          <a:effectLst/>
                          <a:hlinkClick r:id="rId6" tooltip="Astana"/>
                        </a:rPr>
                        <a:t>Astana</a:t>
                      </a:r>
                      <a:endParaRPr lang="cs-CZ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 u="none" strike="noStrike">
                          <a:solidFill>
                            <a:srgbClr val="0B0080"/>
                          </a:solidFill>
                          <a:effectLst/>
                          <a:hlinkClick r:id="rId7" tooltip="Rozloha"/>
                        </a:rPr>
                        <a:t>Rozloha</a:t>
                      </a:r>
                      <a:r>
                        <a:rPr lang="cs-CZ">
                          <a:effectLst/>
                        </a:rPr>
                        <a:t>: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>
                          <a:effectLst/>
                        </a:rPr>
                        <a:t>2 717 300 km² (</a:t>
                      </a:r>
                      <a:r>
                        <a:rPr lang="pl-PL" u="none" strike="noStrike">
                          <a:solidFill>
                            <a:srgbClr val="0B0080"/>
                          </a:solidFill>
                          <a:effectLst/>
                          <a:hlinkClick r:id="rId8" tooltip="Seznam států světa podle rozlohy"/>
                        </a:rPr>
                        <a:t>9. na světě</a:t>
                      </a:r>
                      <a:r>
                        <a:rPr lang="pl-PL">
                          <a:effectLst/>
                        </a:rPr>
                        <a:t>)</a:t>
                      </a:r>
                      <a:br>
                        <a:rPr lang="pl-PL">
                          <a:effectLst/>
                        </a:rPr>
                      </a:br>
                      <a:r>
                        <a:rPr lang="pl-PL">
                          <a:effectLst/>
                        </a:rPr>
                        <a:t>z toho 1,7 % vodní plochy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 u="none" strike="noStrike">
                          <a:solidFill>
                            <a:srgbClr val="0B0080"/>
                          </a:solidFill>
                          <a:effectLst/>
                          <a:hlinkClick r:id="rId9" tooltip="Seznam států světa podle nejvyšších hor"/>
                        </a:rPr>
                        <a:t>Nejvyšší bod</a:t>
                      </a:r>
                      <a:r>
                        <a:rPr lang="cs-CZ">
                          <a:effectLst/>
                        </a:rPr>
                        <a:t>: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strike="noStrike" dirty="0" err="1">
                          <a:solidFill>
                            <a:srgbClr val="0B0080"/>
                          </a:solidFill>
                          <a:effectLst/>
                          <a:hlinkClick r:id="rId10" tooltip="Chan Tengri"/>
                        </a:rPr>
                        <a:t>Chan</a:t>
                      </a:r>
                      <a:r>
                        <a:rPr lang="cs-CZ" u="none" strike="noStrike" dirty="0">
                          <a:solidFill>
                            <a:srgbClr val="0B0080"/>
                          </a:solidFill>
                          <a:effectLst/>
                          <a:hlinkClick r:id="rId10" tooltip="Chan Tengri"/>
                        </a:rPr>
                        <a:t> </a:t>
                      </a:r>
                      <a:r>
                        <a:rPr lang="cs-CZ" u="none" strike="noStrike" dirty="0" err="1">
                          <a:solidFill>
                            <a:srgbClr val="0B0080"/>
                          </a:solidFill>
                          <a:effectLst/>
                          <a:hlinkClick r:id="rId10" tooltip="Chan Tengri"/>
                        </a:rPr>
                        <a:t>Tengri</a:t>
                      </a:r>
                      <a:r>
                        <a:rPr lang="cs-CZ" dirty="0">
                          <a:effectLst/>
                        </a:rPr>
                        <a:t> (7010 </a:t>
                      </a:r>
                      <a:r>
                        <a:rPr lang="cs-CZ" u="none" strike="noStrike" dirty="0">
                          <a:solidFill>
                            <a:srgbClr val="0B0080"/>
                          </a:solidFill>
                          <a:effectLst/>
                          <a:hlinkClick r:id="rId11" tooltip="Nadmořská výška"/>
                        </a:rPr>
                        <a:t>m n. m.</a:t>
                      </a:r>
                      <a:r>
                        <a:rPr lang="cs-CZ" dirty="0">
                          <a:effectLst/>
                        </a:rPr>
                        <a:t>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164461"/>
              </p:ext>
            </p:extLst>
          </p:nvPr>
        </p:nvGraphicFramePr>
        <p:xfrm>
          <a:off x="837828" y="2810086"/>
          <a:ext cx="2857500" cy="1134872"/>
        </p:xfrm>
        <a:graphic>
          <a:graphicData uri="http://schemas.openxmlformats.org/drawingml/2006/table">
            <a:tbl>
              <a:tblPr/>
              <a:tblGrid>
                <a:gridCol w="1440160"/>
                <a:gridCol w="1417340"/>
              </a:tblGrid>
              <a:tr h="0">
                <a:tc>
                  <a:txBody>
                    <a:bodyPr/>
                    <a:lstStyle/>
                    <a:p>
                      <a:r>
                        <a:rPr lang="cs-CZ" b="1" u="sng">
                          <a:solidFill>
                            <a:srgbClr val="0B0080"/>
                          </a:solidFill>
                          <a:effectLst/>
                          <a:hlinkClick r:id="rId12" tooltip="Obyvatelstvo"/>
                        </a:rPr>
                        <a:t>Počet obyvatel</a:t>
                      </a:r>
                      <a:r>
                        <a:rPr lang="cs-CZ">
                          <a:effectLst/>
                        </a:rPr>
                        <a:t>: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dirty="0">
                          <a:effectLst/>
                        </a:rPr>
                        <a:t>17 670 957 (1.1.2016) (</a:t>
                      </a:r>
                      <a:r>
                        <a:rPr lang="pl-PL" u="none" strike="noStrike" dirty="0">
                          <a:solidFill>
                            <a:srgbClr val="0B0080"/>
                          </a:solidFill>
                          <a:effectLst/>
                          <a:hlinkClick r:id="rId13" tooltip="Seznam států světa podle počtu obyvatel"/>
                        </a:rPr>
                        <a:t>62. na světě</a:t>
                      </a:r>
                      <a:r>
                        <a:rPr lang="pl-PL" dirty="0">
                          <a:effectLst/>
                        </a:rPr>
                        <a:t>, </a:t>
                      </a:r>
                      <a:r>
                        <a:rPr lang="pl-PL" u="none" strike="noStrike" dirty="0">
                          <a:solidFill>
                            <a:srgbClr val="0B0080"/>
                          </a:solidFill>
                          <a:effectLst/>
                          <a:hlinkClick r:id="rId14" tooltip="2004"/>
                        </a:rPr>
                        <a:t>2004</a:t>
                      </a:r>
                      <a:r>
                        <a:rPr lang="pl-PL" dirty="0">
                          <a:effectLst/>
                        </a:rPr>
                        <a:t>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7123"/>
              </p:ext>
            </p:extLst>
          </p:nvPr>
        </p:nvGraphicFramePr>
        <p:xfrm>
          <a:off x="3706384" y="476672"/>
          <a:ext cx="3036100" cy="2932430"/>
        </p:xfrm>
        <a:graphic>
          <a:graphicData uri="http://schemas.openxmlformats.org/drawingml/2006/table">
            <a:tbl>
              <a:tblPr/>
              <a:tblGrid>
                <a:gridCol w="1428750"/>
                <a:gridCol w="1607350"/>
              </a:tblGrid>
              <a:tr h="0">
                <a:tc>
                  <a:txBody>
                    <a:bodyPr/>
                    <a:lstStyle/>
                    <a:p>
                      <a:r>
                        <a:rPr lang="cs-CZ" b="1" u="none" strike="noStrike">
                          <a:solidFill>
                            <a:srgbClr val="0B0080"/>
                          </a:solidFill>
                          <a:effectLst/>
                          <a:hlinkClick r:id="rId15" tooltip="Seznam států podle státního zřízení"/>
                        </a:rPr>
                        <a:t>Státní zřízení</a:t>
                      </a:r>
                      <a:r>
                        <a:rPr lang="cs-CZ">
                          <a:effectLst/>
                        </a:rPr>
                        <a:t>: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strike="noStrike">
                          <a:solidFill>
                            <a:srgbClr val="0B0080"/>
                          </a:solidFill>
                          <a:effectLst/>
                          <a:hlinkClick r:id="rId16" tooltip="Prezidentská republika"/>
                        </a:rPr>
                        <a:t>prezidentská republika</a:t>
                      </a:r>
                      <a:endParaRPr lang="cs-CZ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 u="none" strike="noStrike">
                          <a:solidFill>
                            <a:srgbClr val="0B0080"/>
                          </a:solidFill>
                          <a:effectLst/>
                          <a:hlinkClick r:id="rId17" tooltip="Seznam států světa podle data vzniku"/>
                        </a:rPr>
                        <a:t>Vznik</a:t>
                      </a:r>
                      <a:r>
                        <a:rPr lang="cs-CZ">
                          <a:effectLst/>
                        </a:rPr>
                        <a:t>: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u="none" strike="noStrike" dirty="0">
                          <a:solidFill>
                            <a:srgbClr val="0B0080"/>
                          </a:solidFill>
                          <a:effectLst/>
                          <a:hlinkClick r:id="rId18" tooltip="16. prosinec"/>
                        </a:rPr>
                        <a:t>16. prosince</a:t>
                      </a:r>
                      <a:r>
                        <a:rPr lang="pt-BR" dirty="0">
                          <a:effectLst/>
                        </a:rPr>
                        <a:t> </a:t>
                      </a:r>
                      <a:r>
                        <a:rPr lang="pt-BR" u="none" strike="noStrike" dirty="0" smtClean="0">
                          <a:solidFill>
                            <a:srgbClr val="0B0080"/>
                          </a:solidFill>
                          <a:effectLst/>
                        </a:rPr>
                        <a:t>19</a:t>
                      </a:r>
                      <a:r>
                        <a:rPr lang="cs-CZ" u="none" strike="noStrike" dirty="0" smtClean="0">
                          <a:solidFill>
                            <a:srgbClr val="0B0080"/>
                          </a:solidFill>
                          <a:effectLst/>
                        </a:rPr>
                        <a:t>91</a:t>
                      </a:r>
                      <a:r>
                        <a:rPr lang="pt-BR" dirty="0" smtClean="0">
                          <a:effectLst/>
                        </a:rPr>
                        <a:t>)</a:t>
                      </a:r>
                      <a:endParaRPr lang="pt-BR" dirty="0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 u="none" strike="noStrike">
                          <a:solidFill>
                            <a:srgbClr val="A55858"/>
                          </a:solidFill>
                          <a:effectLst/>
                          <a:hlinkClick r:id="rId19" tooltip="Seznam představitelů Kazachstánu (stránka neexistuje)"/>
                        </a:rPr>
                        <a:t>Prezident</a:t>
                      </a:r>
                      <a:r>
                        <a:rPr lang="cs-CZ">
                          <a:effectLst/>
                        </a:rPr>
                        <a:t>: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sng">
                          <a:solidFill>
                            <a:srgbClr val="0B0080"/>
                          </a:solidFill>
                          <a:effectLst/>
                          <a:hlinkClick r:id="rId20" tooltip="Nursultan Nazarbajev"/>
                        </a:rPr>
                        <a:t>Nursultan Nazarbajev</a:t>
                      </a:r>
                      <a:endParaRPr lang="cs-CZ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 u="none" strike="noStrike">
                          <a:solidFill>
                            <a:srgbClr val="A55858"/>
                          </a:solidFill>
                          <a:effectLst/>
                          <a:hlinkClick r:id="rId19" tooltip="Seznam představitelů Kazachstánu (stránka neexistuje)"/>
                        </a:rPr>
                        <a:t>Předseda vlády</a:t>
                      </a:r>
                      <a:r>
                        <a:rPr lang="cs-CZ">
                          <a:effectLst/>
                        </a:rPr>
                        <a:t>: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strike="noStrike">
                          <a:solidFill>
                            <a:srgbClr val="A55858"/>
                          </a:solidFill>
                          <a:effectLst/>
                          <a:hlinkClick r:id="rId21" tooltip="Karim Massimov (stránka neexistuje)"/>
                        </a:rPr>
                        <a:t>Karim Massimov</a:t>
                      </a:r>
                      <a:endParaRPr lang="cs-CZ">
                        <a:effectLst/>
                      </a:endParaRP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b="1" u="none" strike="noStrike">
                          <a:solidFill>
                            <a:srgbClr val="0B0080"/>
                          </a:solidFill>
                          <a:effectLst/>
                          <a:hlinkClick r:id="rId22" tooltip="Seznam měn"/>
                        </a:rPr>
                        <a:t>Měna</a:t>
                      </a:r>
                      <a:r>
                        <a:rPr lang="cs-CZ">
                          <a:effectLst/>
                        </a:rPr>
                        <a:t>: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u="none" strike="noStrike" dirty="0" err="1">
                          <a:solidFill>
                            <a:srgbClr val="0B0080"/>
                          </a:solidFill>
                          <a:effectLst/>
                          <a:hlinkClick r:id="rId23" tooltip="Tenge"/>
                        </a:rPr>
                        <a:t>tenge</a:t>
                      </a:r>
                      <a:r>
                        <a:rPr lang="cs-CZ" dirty="0">
                          <a:effectLst/>
                        </a:rPr>
                        <a:t> (KZT)</a:t>
                      </a:r>
                    </a:p>
                  </a:txBody>
                  <a:tcPr marL="19050" marR="19050" marT="19050" marB="19050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pic>
        <p:nvPicPr>
          <p:cNvPr id="1031" name="Picture 7" descr="Kazachstán - SNS.svg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2713" y="454046"/>
            <a:ext cx="3885972" cy="3885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693812" y="4156100"/>
            <a:ext cx="4968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</a:rPr>
              <a:t>Republika Kazachstán</a:t>
            </a:r>
          </a:p>
        </p:txBody>
      </p:sp>
    </p:spTree>
    <p:extLst>
      <p:ext uri="{BB962C8B-B14F-4D97-AF65-F5344CB8AC3E}">
        <p14:creationId xmlns:p14="http://schemas.microsoft.com/office/powerpoint/2010/main" val="1126723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b="1" u="sng" dirty="0">
                <a:hlinkClick r:id="rId2" tooltip="Národní hymna"/>
              </a:rPr>
              <a:t>Hymna</a:t>
            </a:r>
            <a:r>
              <a:rPr lang="cs-CZ" b="1" dirty="0"/>
              <a:t>:</a:t>
            </a:r>
            <a:r>
              <a:rPr lang="cs-CZ" dirty="0"/>
              <a:t> </a:t>
            </a:r>
            <a:r>
              <a:rPr lang="cs-CZ" i="1" dirty="0">
                <a:hlinkClick r:id="rId3" tooltip="Kazašská hymna"/>
              </a:rPr>
              <a:t>Můj Kazachstán (</a:t>
            </a:r>
            <a:r>
              <a:rPr lang="az-Cyrl-AZ" i="1" dirty="0">
                <a:hlinkClick r:id="rId3" tooltip="Kazašská hymna"/>
              </a:rPr>
              <a:t>Менің Қазақстаным)</a:t>
            </a:r>
            <a:endParaRPr lang="cs-CZ" sz="3600" b="0" i="0" dirty="0">
              <a:solidFill>
                <a:srgbClr val="39527B"/>
              </a:solidFill>
              <a:latin typeface="Corbel"/>
              <a:ea typeface="+mj-ea"/>
              <a:cs typeface="+mj-cs"/>
            </a:endParaRPr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908" y="1052736"/>
            <a:ext cx="3312368" cy="3312368"/>
          </a:xfr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0356" y="1268760"/>
            <a:ext cx="5472608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166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18766606"/>
              </p:ext>
            </p:extLst>
          </p:nvPr>
        </p:nvGraphicFramePr>
        <p:xfrm>
          <a:off x="1053852" y="1412776"/>
          <a:ext cx="10382946" cy="4118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0982"/>
                <a:gridCol w="3460982"/>
                <a:gridCol w="3460982"/>
              </a:tblGrid>
              <a:tr h="975741"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Města</a:t>
                      </a:r>
                      <a:endParaRPr lang="cs-CZ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Řeky</a:t>
                      </a:r>
                      <a:endParaRPr lang="cs-CZ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Pohoří</a:t>
                      </a:r>
                      <a:endParaRPr lang="cs-CZ" noProof="0" dirty="0"/>
                    </a:p>
                  </a:txBody>
                  <a:tcPr anchor="ctr"/>
                </a:tc>
              </a:tr>
              <a:tr h="1047750">
                <a:tc>
                  <a:txBody>
                    <a:bodyPr/>
                    <a:lstStyle/>
                    <a:p>
                      <a:r>
                        <a:rPr lang="cs-CZ" sz="1800" b="0" i="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Šymkent"/>
                        </a:rPr>
                        <a:t>Šymkent</a:t>
                      </a:r>
                      <a:endParaRPr lang="cs-CZ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 tooltip="Irtyš"/>
                        </a:rPr>
                        <a:t>Irtyš</a:t>
                      </a:r>
                      <a:endParaRPr lang="cs-CZ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Bektau</a:t>
                      </a:r>
                      <a:r>
                        <a:rPr lang="cs-CZ" sz="1800" b="1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-Ata</a:t>
                      </a:r>
                      <a:endParaRPr lang="cs-CZ" noProof="0" dirty="0"/>
                    </a:p>
                  </a:txBody>
                  <a:tcPr anchor="ctr"/>
                </a:tc>
              </a:tr>
              <a:tr h="1047750">
                <a:tc>
                  <a:txBody>
                    <a:bodyPr/>
                    <a:lstStyle/>
                    <a:p>
                      <a:r>
                        <a:rPr lang="cs-CZ" sz="18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 tooltip="Karaganda"/>
                        </a:rPr>
                        <a:t>Karaganda</a:t>
                      </a:r>
                      <a:endParaRPr lang="cs-CZ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 tooltip="Tobol (řeka)"/>
                        </a:rPr>
                        <a:t>Tobol</a:t>
                      </a:r>
                      <a:endParaRPr lang="cs-CZ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i="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Qarqaraly</a:t>
                      </a:r>
                      <a:r>
                        <a:rPr lang="cs-CZ" sz="1800" b="1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 </a:t>
                      </a:r>
                      <a:r>
                        <a:rPr lang="cs-CZ" sz="1800" b="1" i="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National</a:t>
                      </a:r>
                      <a:r>
                        <a:rPr lang="cs-CZ" sz="1800" b="1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7"/>
                        </a:rPr>
                        <a:t> Park</a:t>
                      </a:r>
                      <a:endParaRPr lang="cs-CZ" noProof="0" dirty="0"/>
                    </a:p>
                  </a:txBody>
                  <a:tcPr anchor="ctr"/>
                </a:tc>
              </a:tr>
              <a:tr h="1047750">
                <a:tc>
                  <a:txBody>
                    <a:bodyPr/>
                    <a:lstStyle/>
                    <a:p>
                      <a:r>
                        <a:rPr lang="cs-CZ" sz="1800" b="0" i="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8" tooltip="Taraz (stránka neexistuje)"/>
                        </a:rPr>
                        <a:t>Taraz</a:t>
                      </a:r>
                      <a:endParaRPr lang="cs-CZ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9" tooltip="Ural (řeka)"/>
                        </a:rPr>
                        <a:t>Ural</a:t>
                      </a:r>
                      <a:endParaRPr lang="cs-CZ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noProof="0" dirty="0" smtClean="0"/>
                        <a:t>--------------------------------------</a:t>
                      </a:r>
                      <a:endParaRPr lang="cs-CZ" noProof="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82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7828" y="620688"/>
            <a:ext cx="10873208" cy="5688632"/>
          </a:xfrm>
        </p:spPr>
        <p:txBody>
          <a:bodyPr>
            <a:normAutofit/>
          </a:bodyPr>
          <a:lstStyle/>
          <a:p>
            <a:r>
              <a:rPr lang="cs-CZ" sz="4000" dirty="0" err="1"/>
              <a:t>B</a:t>
            </a:r>
            <a:r>
              <a:rPr lang="cs-CZ" sz="4000" dirty="0" err="1" smtClean="0"/>
              <a:t>ešparmak</a:t>
            </a:r>
            <a:r>
              <a:rPr lang="cs-CZ" sz="4000" dirty="0" smtClean="0"/>
              <a:t> | vynikající </a:t>
            </a:r>
            <a:r>
              <a:rPr lang="cs-CZ" sz="4000" dirty="0"/>
              <a:t>pečené koňské </a:t>
            </a:r>
            <a:r>
              <a:rPr lang="cs-CZ" sz="4000" dirty="0" smtClean="0"/>
              <a:t>nebo skopové maso</a:t>
            </a:r>
            <a:endParaRPr lang="cs-CZ" sz="4000" dirty="0"/>
          </a:p>
          <a:p>
            <a:r>
              <a:rPr lang="cs-CZ" sz="4000" dirty="0" smtClean="0"/>
              <a:t>Šašlik | </a:t>
            </a:r>
            <a:r>
              <a:rPr lang="cs-CZ" sz="4000" dirty="0"/>
              <a:t>maso grilované nad </a:t>
            </a:r>
            <a:r>
              <a:rPr lang="cs-CZ" sz="4000" dirty="0" smtClean="0"/>
              <a:t>ohněm</a:t>
            </a:r>
          </a:p>
          <a:p>
            <a:r>
              <a:rPr lang="cs-CZ" sz="4000" dirty="0" err="1" smtClean="0"/>
              <a:t>Lepjoška</a:t>
            </a:r>
            <a:r>
              <a:rPr lang="cs-CZ" sz="4000" dirty="0" smtClean="0"/>
              <a:t> | </a:t>
            </a:r>
            <a:r>
              <a:rPr lang="cs-CZ" sz="4000" dirty="0"/>
              <a:t>(nekvašený chléb</a:t>
            </a:r>
            <a:r>
              <a:rPr lang="cs-CZ" sz="4000" dirty="0" smtClean="0"/>
              <a:t>)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69294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Marketing_16x9">
      <a:dk1>
        <a:srgbClr val="404040"/>
      </a:dk1>
      <a:lt1>
        <a:sysClr val="window" lastClr="FFFFFF"/>
      </a:lt1>
      <a:dk2>
        <a:srgbClr val="000000"/>
      </a:dk2>
      <a:lt2>
        <a:srgbClr val="A1C1DE"/>
      </a:lt2>
      <a:accent1>
        <a:srgbClr val="39527B"/>
      </a:accent1>
      <a:accent2>
        <a:srgbClr val="528DC2"/>
      </a:accent2>
      <a:accent3>
        <a:srgbClr val="7EA939"/>
      </a:accent3>
      <a:accent4>
        <a:srgbClr val="30AEAB"/>
      </a:accent4>
      <a:accent5>
        <a:srgbClr val="31A962"/>
      </a:accent5>
      <a:accent6>
        <a:srgbClr val="78648E"/>
      </a:accent6>
      <a:hlink>
        <a:srgbClr val="7EA939"/>
      </a:hlink>
      <a:folHlink>
        <a:srgbClr val="7F7F7F"/>
      </a:folHlink>
    </a:clrScheme>
    <a:fontScheme name="Marketing_16x9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arketing_16x9">
      <a:dk1>
        <a:srgbClr val="404040"/>
      </a:dk1>
      <a:lt1>
        <a:sysClr val="window" lastClr="FFFFFF"/>
      </a:lt1>
      <a:dk2>
        <a:srgbClr val="000000"/>
      </a:dk2>
      <a:lt2>
        <a:srgbClr val="A1C1DE"/>
      </a:lt2>
      <a:accent1>
        <a:srgbClr val="39527B"/>
      </a:accent1>
      <a:accent2>
        <a:srgbClr val="528DC2"/>
      </a:accent2>
      <a:accent3>
        <a:srgbClr val="7EA939"/>
      </a:accent3>
      <a:accent4>
        <a:srgbClr val="30AEAB"/>
      </a:accent4>
      <a:accent5>
        <a:srgbClr val="31A962"/>
      </a:accent5>
      <a:accent6>
        <a:srgbClr val="78648E"/>
      </a:accent6>
      <a:hlink>
        <a:srgbClr val="7EA939"/>
      </a:hlink>
      <a:folHlink>
        <a:srgbClr val="7F7F7F"/>
      </a:folHlink>
    </a:clrScheme>
    <a:fontScheme name="Marketing_16x9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Řez">
    <a:dk1>
      <a:sysClr val="windowText" lastClr="000000"/>
    </a:dk1>
    <a:lt1>
      <a:sysClr val="window" lastClr="FFFFFF"/>
    </a:lt1>
    <a:dk2>
      <a:srgbClr val="146194"/>
    </a:dk2>
    <a:lt2>
      <a:srgbClr val="76DBF4"/>
    </a:lt2>
    <a:accent1>
      <a:srgbClr val="052F61"/>
    </a:accent1>
    <a:accent2>
      <a:srgbClr val="A50E82"/>
    </a:accent2>
    <a:accent3>
      <a:srgbClr val="14967C"/>
    </a:accent3>
    <a:accent4>
      <a:srgbClr val="6A9E1F"/>
    </a:accent4>
    <a:accent5>
      <a:srgbClr val="E87D37"/>
    </a:accent5>
    <a:accent6>
      <a:srgbClr val="C62324"/>
    </a:accent6>
    <a:hlink>
      <a:srgbClr val="0D2E46"/>
    </a:hlink>
    <a:folHlink>
      <a:srgbClr val="356A95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CD83057-399A-4807-986D-2EF54AE233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106</Words>
  <Application>Microsoft Office PowerPoint</Application>
  <PresentationFormat>Vlastní</PresentationFormat>
  <Paragraphs>40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Century Gothic</vt:lpstr>
      <vt:lpstr>Corbel</vt:lpstr>
      <vt:lpstr>Wingdings 3</vt:lpstr>
      <vt:lpstr>Řez</vt:lpstr>
      <vt:lpstr>KAZACHSTÁN  </vt:lpstr>
      <vt:lpstr>Kazachstán je stát, který se rozkládá ve střední Asii a malou částí svého území západně od řeky Ural zasahuje též do Evropy</vt:lpstr>
      <vt:lpstr>Hymna: Můj Kazachstán (Менің Қазақстаным)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2016-05-10T12:22:06Z</dcterms:created>
  <dcterms:modified xsi:type="dcterms:W3CDTF">2016-06-06T12:24:40Z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TC028010849991</vt:lpwstr>
  </property>
</Properties>
</file>